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9" r:id="rId2"/>
    <p:sldId id="264" r:id="rId3"/>
    <p:sldId id="261" r:id="rId4"/>
    <p:sldId id="262" r:id="rId5"/>
    <p:sldId id="263" r:id="rId6"/>
    <p:sldId id="274" r:id="rId7"/>
    <p:sldId id="285" r:id="rId8"/>
    <p:sldId id="265" r:id="rId9"/>
    <p:sldId id="282" r:id="rId10"/>
    <p:sldId id="301" r:id="rId11"/>
    <p:sldId id="303" r:id="rId12"/>
    <p:sldId id="302" r:id="rId13"/>
    <p:sldId id="304" r:id="rId14"/>
    <p:sldId id="311" r:id="rId15"/>
    <p:sldId id="307" r:id="rId16"/>
    <p:sldId id="290" r:id="rId17"/>
    <p:sldId id="297" r:id="rId18"/>
    <p:sldId id="291" r:id="rId19"/>
    <p:sldId id="292" r:id="rId20"/>
    <p:sldId id="293" r:id="rId21"/>
    <p:sldId id="295" r:id="rId22"/>
    <p:sldId id="310" r:id="rId23"/>
    <p:sldId id="269" r:id="rId24"/>
    <p:sldId id="275" r:id="rId25"/>
    <p:sldId id="287" r:id="rId26"/>
    <p:sldId id="278" r:id="rId27"/>
    <p:sldId id="288" r:id="rId28"/>
    <p:sldId id="305" r:id="rId29"/>
    <p:sldId id="309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76CB44E-DFDF-4B59-B16D-CF73F5036467}">
          <p14:sldIdLst/>
        </p14:section>
        <p14:section name="Machine Learning Project 1" id="{1B19D553-3A69-4CF1-AE31-13275406885D}">
          <p14:sldIdLst>
            <p14:sldId id="259"/>
            <p14:sldId id="264"/>
            <p14:sldId id="261"/>
            <p14:sldId id="262"/>
            <p14:sldId id="263"/>
            <p14:sldId id="274"/>
            <p14:sldId id="285"/>
            <p14:sldId id="265"/>
            <p14:sldId id="282"/>
            <p14:sldId id="301"/>
            <p14:sldId id="303"/>
            <p14:sldId id="302"/>
            <p14:sldId id="304"/>
            <p14:sldId id="311"/>
            <p14:sldId id="307"/>
            <p14:sldId id="290"/>
            <p14:sldId id="297"/>
            <p14:sldId id="291"/>
            <p14:sldId id="292"/>
            <p14:sldId id="293"/>
            <p14:sldId id="295"/>
            <p14:sldId id="310"/>
            <p14:sldId id="269"/>
            <p14:sldId id="275"/>
            <p14:sldId id="287"/>
            <p14:sldId id="278"/>
            <p14:sldId id="288"/>
            <p14:sldId id="305"/>
            <p14:sldId id="309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  <a:srgbClr val="FC6868"/>
    <a:srgbClr val="F7F7F8"/>
    <a:srgbClr val="E8A5F3"/>
    <a:srgbClr val="9999FF"/>
    <a:srgbClr val="D2DEEF"/>
    <a:srgbClr val="EAEFF7"/>
    <a:srgbClr val="FFD966"/>
    <a:srgbClr val="FFCCFF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5013" autoAdjust="0"/>
  </p:normalViewPr>
  <p:slideViewPr>
    <p:cSldViewPr snapToGrid="0">
      <p:cViewPr varScale="1">
        <p:scale>
          <a:sx n="82" d="100"/>
          <a:sy n="82" d="100"/>
        </p:scale>
        <p:origin x="58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5E9934-5DB4-431C-B50C-EF2B68C68341}" type="doc">
      <dgm:prSet loTypeId="urn:microsoft.com/office/officeart/2005/8/layout/radial5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0E4CDD-210C-4829-98B6-07363FAB05DF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2400" dirty="0" smtClean="0"/>
            <a:t>Churn Prediction Problem</a:t>
          </a:r>
          <a:endParaRPr lang="en-US" sz="2400" dirty="0"/>
        </a:p>
      </dgm:t>
    </dgm:pt>
    <dgm:pt modelId="{3F90ADF2-487D-487A-890A-118F00773531}" type="parTrans" cxnId="{751C45CA-4127-4B72-B22A-DA49B9443C5F}">
      <dgm:prSet/>
      <dgm:spPr/>
      <dgm:t>
        <a:bodyPr/>
        <a:lstStyle/>
        <a:p>
          <a:endParaRPr lang="en-US"/>
        </a:p>
      </dgm:t>
    </dgm:pt>
    <dgm:pt modelId="{81AF4A97-C53E-4DB0-A736-A6B2683F4068}" type="sibTrans" cxnId="{751C45CA-4127-4B72-B22A-DA49B9443C5F}">
      <dgm:prSet/>
      <dgm:spPr/>
      <dgm:t>
        <a:bodyPr/>
        <a:lstStyle/>
        <a:p>
          <a:endParaRPr lang="en-US"/>
        </a:p>
      </dgm:t>
    </dgm:pt>
    <dgm:pt modelId="{6E1B1D20-FCAB-46EE-AFB6-39B9C20C3976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/>
            <a:t>What is?</a:t>
          </a:r>
          <a:endParaRPr lang="en-US" dirty="0"/>
        </a:p>
      </dgm:t>
    </dgm:pt>
    <dgm:pt modelId="{6A81885E-79AC-4D9C-8FAA-37F0FF0C00C7}" type="parTrans" cxnId="{71DC5724-90C0-42B0-A801-7676812E199F}">
      <dgm:prSet/>
      <dgm:spPr>
        <a:solidFill>
          <a:srgbClr val="92D050"/>
        </a:solidFill>
      </dgm:spPr>
      <dgm:t>
        <a:bodyPr/>
        <a:lstStyle/>
        <a:p>
          <a:endParaRPr lang="en-US"/>
        </a:p>
      </dgm:t>
    </dgm:pt>
    <dgm:pt modelId="{1DF37D95-38B5-4AB6-82FD-C6BB4D367B36}" type="sibTrans" cxnId="{71DC5724-90C0-42B0-A801-7676812E199F}">
      <dgm:prSet/>
      <dgm:spPr/>
      <dgm:t>
        <a:bodyPr/>
        <a:lstStyle/>
        <a:p>
          <a:endParaRPr lang="en-US"/>
        </a:p>
      </dgm:t>
    </dgm:pt>
    <dgm:pt modelId="{AC34E1D7-87F9-4820-B1DC-1D45D44BA3FF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/>
            <a:t>How to solve?</a:t>
          </a:r>
          <a:endParaRPr lang="en-US" dirty="0"/>
        </a:p>
      </dgm:t>
    </dgm:pt>
    <dgm:pt modelId="{22ABA77B-77F5-46D4-822C-3CD9FFEE4F95}" type="parTrans" cxnId="{A528ACFE-34BD-4969-B329-ADABC6252637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D0653533-07EE-4055-89AF-90042FFE76F3}" type="sibTrans" cxnId="{A528ACFE-34BD-4969-B329-ADABC6252637}">
      <dgm:prSet/>
      <dgm:spPr/>
      <dgm:t>
        <a:bodyPr/>
        <a:lstStyle/>
        <a:p>
          <a:endParaRPr lang="en-US"/>
        </a:p>
      </dgm:t>
    </dgm:pt>
    <dgm:pt modelId="{F59B792B-344F-4C4F-B769-813B945D0D03}">
      <dgm:prSet/>
      <dgm:spPr>
        <a:solidFill>
          <a:srgbClr val="2062A2"/>
        </a:solidFill>
      </dgm:spPr>
      <dgm:t>
        <a:bodyPr/>
        <a:lstStyle/>
        <a:p>
          <a:r>
            <a:rPr lang="en-US" dirty="0" smtClean="0"/>
            <a:t>Why?</a:t>
          </a:r>
          <a:endParaRPr lang="en-US" dirty="0"/>
        </a:p>
      </dgm:t>
    </dgm:pt>
    <dgm:pt modelId="{28DB9F40-C1E0-43DB-B574-0ADF5B71E700}" type="parTrans" cxnId="{EC4AB292-EB33-48D8-8085-EB599AA35D77}">
      <dgm:prSet/>
      <dgm:spPr>
        <a:solidFill>
          <a:srgbClr val="2062A2"/>
        </a:solidFill>
      </dgm:spPr>
      <dgm:t>
        <a:bodyPr/>
        <a:lstStyle/>
        <a:p>
          <a:endParaRPr lang="en-US"/>
        </a:p>
      </dgm:t>
    </dgm:pt>
    <dgm:pt modelId="{A41F20A8-0F66-470D-A1C4-579D7FED0E5C}" type="sibTrans" cxnId="{EC4AB292-EB33-48D8-8085-EB599AA35D77}">
      <dgm:prSet/>
      <dgm:spPr/>
      <dgm:t>
        <a:bodyPr/>
        <a:lstStyle/>
        <a:p>
          <a:endParaRPr lang="en-US"/>
        </a:p>
      </dgm:t>
    </dgm:pt>
    <dgm:pt modelId="{182009B5-CE32-4569-BCA5-B97C3AC8746C}" type="pres">
      <dgm:prSet presAssocID="{355E9934-5DB4-431C-B50C-EF2B68C68341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614486F-5F78-4058-B2AA-E83380B7D55F}" type="pres">
      <dgm:prSet presAssocID="{280E4CDD-210C-4829-98B6-07363FAB05DF}" presName="centerShape" presStyleLbl="node0" presStyleIdx="0" presStyleCnt="1" custScaleX="125893" custScaleY="110996"/>
      <dgm:spPr/>
      <dgm:t>
        <a:bodyPr/>
        <a:lstStyle/>
        <a:p>
          <a:endParaRPr lang="en-US"/>
        </a:p>
      </dgm:t>
    </dgm:pt>
    <dgm:pt modelId="{E7CF4B6A-FFA2-4A2A-AE8F-B649965EDFCB}" type="pres">
      <dgm:prSet presAssocID="{6A81885E-79AC-4D9C-8FAA-37F0FF0C00C7}" presName="parTrans" presStyleLbl="sibTrans2D1" presStyleIdx="0" presStyleCnt="3"/>
      <dgm:spPr/>
      <dgm:t>
        <a:bodyPr/>
        <a:lstStyle/>
        <a:p>
          <a:endParaRPr lang="en-US"/>
        </a:p>
      </dgm:t>
    </dgm:pt>
    <dgm:pt modelId="{965DE758-367E-45BC-9E5A-73E978CC5686}" type="pres">
      <dgm:prSet presAssocID="{6A81885E-79AC-4D9C-8FAA-37F0FF0C00C7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144DF8B5-622F-4BC2-8B76-19D53C3E5F22}" type="pres">
      <dgm:prSet presAssocID="{6E1B1D20-FCAB-46EE-AFB6-39B9C20C397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F6A4D5-C66F-4ACC-9020-A2559DE9C5CD}" type="pres">
      <dgm:prSet presAssocID="{22ABA77B-77F5-46D4-822C-3CD9FFEE4F95}" presName="parTrans" presStyleLbl="sibTrans2D1" presStyleIdx="1" presStyleCnt="3"/>
      <dgm:spPr/>
      <dgm:t>
        <a:bodyPr/>
        <a:lstStyle/>
        <a:p>
          <a:endParaRPr lang="en-US"/>
        </a:p>
      </dgm:t>
    </dgm:pt>
    <dgm:pt modelId="{FA2561BE-6399-4343-ABF0-ABB134FBFC5B}" type="pres">
      <dgm:prSet presAssocID="{22ABA77B-77F5-46D4-822C-3CD9FFEE4F95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A5DB645E-2685-4247-887B-E4837916FE47}" type="pres">
      <dgm:prSet presAssocID="{AC34E1D7-87F9-4820-B1DC-1D45D44BA3F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D703B-F34F-4E51-8C6C-181B9041AD6B}" type="pres">
      <dgm:prSet presAssocID="{28DB9F40-C1E0-43DB-B574-0ADF5B71E700}" presName="parTrans" presStyleLbl="sibTrans2D1" presStyleIdx="2" presStyleCnt="3"/>
      <dgm:spPr/>
      <dgm:t>
        <a:bodyPr/>
        <a:lstStyle/>
        <a:p>
          <a:endParaRPr lang="en-US"/>
        </a:p>
      </dgm:t>
    </dgm:pt>
    <dgm:pt modelId="{ACC3CD3A-2823-40EF-8DB7-FBEE14AB2C69}" type="pres">
      <dgm:prSet presAssocID="{28DB9F40-C1E0-43DB-B574-0ADF5B71E70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58DA968C-C23C-4CCC-A082-AFD898AA326B}" type="pres">
      <dgm:prSet presAssocID="{F59B792B-344F-4C4F-B769-813B945D0D0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34E03C-573D-48CE-A19F-07F9B1C4CFB4}" type="presOf" srcId="{22ABA77B-77F5-46D4-822C-3CD9FFEE4F95}" destId="{6EF6A4D5-C66F-4ACC-9020-A2559DE9C5CD}" srcOrd="0" destOrd="0" presId="urn:microsoft.com/office/officeart/2005/8/layout/radial5"/>
    <dgm:cxn modelId="{A528ACFE-34BD-4969-B329-ADABC6252637}" srcId="{280E4CDD-210C-4829-98B6-07363FAB05DF}" destId="{AC34E1D7-87F9-4820-B1DC-1D45D44BA3FF}" srcOrd="1" destOrd="0" parTransId="{22ABA77B-77F5-46D4-822C-3CD9FFEE4F95}" sibTransId="{D0653533-07EE-4055-89AF-90042FFE76F3}"/>
    <dgm:cxn modelId="{1F2FC5B6-295D-48DA-BB0E-1EC24A32A8B6}" type="presOf" srcId="{28DB9F40-C1E0-43DB-B574-0ADF5B71E700}" destId="{ACC3CD3A-2823-40EF-8DB7-FBEE14AB2C69}" srcOrd="1" destOrd="0" presId="urn:microsoft.com/office/officeart/2005/8/layout/radial5"/>
    <dgm:cxn modelId="{EC4AB292-EB33-48D8-8085-EB599AA35D77}" srcId="{280E4CDD-210C-4829-98B6-07363FAB05DF}" destId="{F59B792B-344F-4C4F-B769-813B945D0D03}" srcOrd="2" destOrd="0" parTransId="{28DB9F40-C1E0-43DB-B574-0ADF5B71E700}" sibTransId="{A41F20A8-0F66-470D-A1C4-579D7FED0E5C}"/>
    <dgm:cxn modelId="{C8304384-C1DD-4E5E-922D-5BD1EE63319F}" type="presOf" srcId="{6A81885E-79AC-4D9C-8FAA-37F0FF0C00C7}" destId="{965DE758-367E-45BC-9E5A-73E978CC5686}" srcOrd="1" destOrd="0" presId="urn:microsoft.com/office/officeart/2005/8/layout/radial5"/>
    <dgm:cxn modelId="{DB012AB7-865F-482D-8FF9-83C59ABD2F89}" type="presOf" srcId="{AC34E1D7-87F9-4820-B1DC-1D45D44BA3FF}" destId="{A5DB645E-2685-4247-887B-E4837916FE47}" srcOrd="0" destOrd="0" presId="urn:microsoft.com/office/officeart/2005/8/layout/radial5"/>
    <dgm:cxn modelId="{751C45CA-4127-4B72-B22A-DA49B9443C5F}" srcId="{355E9934-5DB4-431C-B50C-EF2B68C68341}" destId="{280E4CDD-210C-4829-98B6-07363FAB05DF}" srcOrd="0" destOrd="0" parTransId="{3F90ADF2-487D-487A-890A-118F00773531}" sibTransId="{81AF4A97-C53E-4DB0-A736-A6B2683F4068}"/>
    <dgm:cxn modelId="{AAC56110-A34A-4E73-9530-DE97AD14B3E9}" type="presOf" srcId="{22ABA77B-77F5-46D4-822C-3CD9FFEE4F95}" destId="{FA2561BE-6399-4343-ABF0-ABB134FBFC5B}" srcOrd="1" destOrd="0" presId="urn:microsoft.com/office/officeart/2005/8/layout/radial5"/>
    <dgm:cxn modelId="{5116D18E-2D94-42FB-915C-1C822E644E42}" type="presOf" srcId="{6E1B1D20-FCAB-46EE-AFB6-39B9C20C3976}" destId="{144DF8B5-622F-4BC2-8B76-19D53C3E5F22}" srcOrd="0" destOrd="0" presId="urn:microsoft.com/office/officeart/2005/8/layout/radial5"/>
    <dgm:cxn modelId="{CEA1FABD-9BCF-4A71-93B2-67BCC5D8ABAE}" type="presOf" srcId="{355E9934-5DB4-431C-B50C-EF2B68C68341}" destId="{182009B5-CE32-4569-BCA5-B97C3AC8746C}" srcOrd="0" destOrd="0" presId="urn:microsoft.com/office/officeart/2005/8/layout/radial5"/>
    <dgm:cxn modelId="{39F3297C-0D3D-4AC9-AE89-B876088D275D}" type="presOf" srcId="{280E4CDD-210C-4829-98B6-07363FAB05DF}" destId="{D614486F-5F78-4058-B2AA-E83380B7D55F}" srcOrd="0" destOrd="0" presId="urn:microsoft.com/office/officeart/2005/8/layout/radial5"/>
    <dgm:cxn modelId="{C9711F6C-F55B-4941-BE00-39A44A7B2CDF}" type="presOf" srcId="{F59B792B-344F-4C4F-B769-813B945D0D03}" destId="{58DA968C-C23C-4CCC-A082-AFD898AA326B}" srcOrd="0" destOrd="0" presId="urn:microsoft.com/office/officeart/2005/8/layout/radial5"/>
    <dgm:cxn modelId="{A92AE502-4194-401D-88A0-C741C3391B6A}" type="presOf" srcId="{6A81885E-79AC-4D9C-8FAA-37F0FF0C00C7}" destId="{E7CF4B6A-FFA2-4A2A-AE8F-B649965EDFCB}" srcOrd="0" destOrd="0" presId="urn:microsoft.com/office/officeart/2005/8/layout/radial5"/>
    <dgm:cxn modelId="{B0CB2F14-CCD1-4A71-8552-B34B37C34BB5}" type="presOf" srcId="{28DB9F40-C1E0-43DB-B574-0ADF5B71E700}" destId="{FA4D703B-F34F-4E51-8C6C-181B9041AD6B}" srcOrd="0" destOrd="0" presId="urn:microsoft.com/office/officeart/2005/8/layout/radial5"/>
    <dgm:cxn modelId="{71DC5724-90C0-42B0-A801-7676812E199F}" srcId="{280E4CDD-210C-4829-98B6-07363FAB05DF}" destId="{6E1B1D20-FCAB-46EE-AFB6-39B9C20C3976}" srcOrd="0" destOrd="0" parTransId="{6A81885E-79AC-4D9C-8FAA-37F0FF0C00C7}" sibTransId="{1DF37D95-38B5-4AB6-82FD-C6BB4D367B36}"/>
    <dgm:cxn modelId="{5B5E0DF6-23A9-4306-A478-64FC21AEE73F}" type="presParOf" srcId="{182009B5-CE32-4569-BCA5-B97C3AC8746C}" destId="{D614486F-5F78-4058-B2AA-E83380B7D55F}" srcOrd="0" destOrd="0" presId="urn:microsoft.com/office/officeart/2005/8/layout/radial5"/>
    <dgm:cxn modelId="{7AE6F78D-8C0E-41C3-8F30-5F953F45B3F6}" type="presParOf" srcId="{182009B5-CE32-4569-BCA5-B97C3AC8746C}" destId="{E7CF4B6A-FFA2-4A2A-AE8F-B649965EDFCB}" srcOrd="1" destOrd="0" presId="urn:microsoft.com/office/officeart/2005/8/layout/radial5"/>
    <dgm:cxn modelId="{F26E3F06-9417-4B7B-9E22-D1AA985F671F}" type="presParOf" srcId="{E7CF4B6A-FFA2-4A2A-AE8F-B649965EDFCB}" destId="{965DE758-367E-45BC-9E5A-73E978CC5686}" srcOrd="0" destOrd="0" presId="urn:microsoft.com/office/officeart/2005/8/layout/radial5"/>
    <dgm:cxn modelId="{C7CA7BAB-B909-4CB2-94C8-BF1A4611E403}" type="presParOf" srcId="{182009B5-CE32-4569-BCA5-B97C3AC8746C}" destId="{144DF8B5-622F-4BC2-8B76-19D53C3E5F22}" srcOrd="2" destOrd="0" presId="urn:microsoft.com/office/officeart/2005/8/layout/radial5"/>
    <dgm:cxn modelId="{2696C211-647B-41B9-9130-61C78A66AE37}" type="presParOf" srcId="{182009B5-CE32-4569-BCA5-B97C3AC8746C}" destId="{6EF6A4D5-C66F-4ACC-9020-A2559DE9C5CD}" srcOrd="3" destOrd="0" presId="urn:microsoft.com/office/officeart/2005/8/layout/radial5"/>
    <dgm:cxn modelId="{99645774-0F8F-4A5F-BFBD-8B91177BA754}" type="presParOf" srcId="{6EF6A4D5-C66F-4ACC-9020-A2559DE9C5CD}" destId="{FA2561BE-6399-4343-ABF0-ABB134FBFC5B}" srcOrd="0" destOrd="0" presId="urn:microsoft.com/office/officeart/2005/8/layout/radial5"/>
    <dgm:cxn modelId="{F6323489-086E-464F-A35B-47C7EF0FD0C8}" type="presParOf" srcId="{182009B5-CE32-4569-BCA5-B97C3AC8746C}" destId="{A5DB645E-2685-4247-887B-E4837916FE47}" srcOrd="4" destOrd="0" presId="urn:microsoft.com/office/officeart/2005/8/layout/radial5"/>
    <dgm:cxn modelId="{B4506B12-591F-4B43-8E44-C3365745468A}" type="presParOf" srcId="{182009B5-CE32-4569-BCA5-B97C3AC8746C}" destId="{FA4D703B-F34F-4E51-8C6C-181B9041AD6B}" srcOrd="5" destOrd="0" presId="urn:microsoft.com/office/officeart/2005/8/layout/radial5"/>
    <dgm:cxn modelId="{8F2764B8-1B4B-4D4E-892A-CB527B591DF5}" type="presParOf" srcId="{FA4D703B-F34F-4E51-8C6C-181B9041AD6B}" destId="{ACC3CD3A-2823-40EF-8DB7-FBEE14AB2C69}" srcOrd="0" destOrd="0" presId="urn:microsoft.com/office/officeart/2005/8/layout/radial5"/>
    <dgm:cxn modelId="{2F456BD1-01CD-4615-AD6C-BF220F18718D}" type="presParOf" srcId="{182009B5-CE32-4569-BCA5-B97C3AC8746C}" destId="{58DA968C-C23C-4CCC-A082-AFD898AA326B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A2D74D-4E3D-4753-9416-68C0B4ADCE3D}" type="doc">
      <dgm:prSet loTypeId="urn:microsoft.com/office/officeart/2005/8/layout/cycle3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0FE58F4-2345-4011-A31F-47CF630092E8}">
      <dgm:prSet phldrT="[Text]" custT="1"/>
      <dgm:spPr>
        <a:solidFill>
          <a:schemeClr val="accent1">
            <a:lumMod val="75000"/>
          </a:schemeClr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en-US" sz="1600" b="1" dirty="0" smtClean="0">
              <a:solidFill>
                <a:schemeClr val="bg1"/>
              </a:solidFill>
            </a:rPr>
            <a:t>Dealing with Text Data</a:t>
          </a:r>
          <a:endParaRPr lang="en-US" sz="1600" b="1" dirty="0">
            <a:solidFill>
              <a:schemeClr val="bg1"/>
            </a:solidFill>
          </a:endParaRPr>
        </a:p>
      </dgm:t>
    </dgm:pt>
    <dgm:pt modelId="{08EC532A-C3BA-4994-A9FC-873DB7F126B6}" type="parTrans" cxnId="{7BF13F15-5353-40F5-B361-6DDA468AD770}">
      <dgm:prSet/>
      <dgm:spPr/>
      <dgm:t>
        <a:bodyPr/>
        <a:lstStyle/>
        <a:p>
          <a:endParaRPr lang="en-US"/>
        </a:p>
      </dgm:t>
    </dgm:pt>
    <dgm:pt modelId="{339715E5-35C1-4612-A3EA-950870E81CBF}" type="sibTrans" cxnId="{7BF13F15-5353-40F5-B361-6DDA468AD770}">
      <dgm:prSet/>
      <dgm:spPr/>
      <dgm:t>
        <a:bodyPr/>
        <a:lstStyle/>
        <a:p>
          <a:endParaRPr lang="en-US"/>
        </a:p>
      </dgm:t>
    </dgm:pt>
    <dgm:pt modelId="{A60374DA-DAD7-4D26-8A7A-3EFBBFF32B97}">
      <dgm:prSet phldrT="[Text]" custT="1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600" b="1" dirty="0" smtClean="0"/>
            <a:t>Handle Missing Values, identify null values</a:t>
          </a:r>
          <a:endParaRPr lang="en-US" sz="1600" b="1" dirty="0"/>
        </a:p>
      </dgm:t>
    </dgm:pt>
    <dgm:pt modelId="{DFFE292A-92A6-4A3F-8C3C-226A1B2D00E2}" type="parTrans" cxnId="{58AAD7BD-5C6C-4EDE-940D-A285935B12F7}">
      <dgm:prSet/>
      <dgm:spPr/>
      <dgm:t>
        <a:bodyPr/>
        <a:lstStyle/>
        <a:p>
          <a:endParaRPr lang="en-US"/>
        </a:p>
      </dgm:t>
    </dgm:pt>
    <dgm:pt modelId="{D098CCB1-3178-4050-B263-5D6D1E80F2F1}" type="sibTrans" cxnId="{58AAD7BD-5C6C-4EDE-940D-A285935B12F7}">
      <dgm:prSet/>
      <dgm:spPr/>
      <dgm:t>
        <a:bodyPr/>
        <a:lstStyle/>
        <a:p>
          <a:endParaRPr lang="en-US"/>
        </a:p>
      </dgm:t>
    </dgm:pt>
    <dgm:pt modelId="{DA8FC0EF-92E0-4B35-9CB2-6841087FD79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Remove Duplicates</a:t>
          </a:r>
          <a:endParaRPr lang="en-US" sz="1600" b="1" dirty="0"/>
        </a:p>
      </dgm:t>
    </dgm:pt>
    <dgm:pt modelId="{675316DA-7EE0-427C-B1D6-4C298DB7FEA0}" type="parTrans" cxnId="{CEE1BEFB-DE63-4606-B0F7-DB5C53B86C26}">
      <dgm:prSet/>
      <dgm:spPr/>
      <dgm:t>
        <a:bodyPr/>
        <a:lstStyle/>
        <a:p>
          <a:endParaRPr lang="en-US"/>
        </a:p>
      </dgm:t>
    </dgm:pt>
    <dgm:pt modelId="{1756D0FA-97E6-48BF-830F-AE303B72CFDD}" type="sibTrans" cxnId="{CEE1BEFB-DE63-4606-B0F7-DB5C53B86C26}">
      <dgm:prSet/>
      <dgm:spPr/>
      <dgm:t>
        <a:bodyPr/>
        <a:lstStyle/>
        <a:p>
          <a:endParaRPr lang="en-US"/>
        </a:p>
      </dgm:t>
    </dgm:pt>
    <dgm:pt modelId="{6F13A6FF-0738-446C-81D9-1CA3A3833778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Identify Outliers </a:t>
          </a:r>
          <a:endParaRPr lang="en-US" sz="1600" b="1" dirty="0"/>
        </a:p>
      </dgm:t>
    </dgm:pt>
    <dgm:pt modelId="{8116E6FD-31A0-4301-9426-06AD6E95300A}" type="parTrans" cxnId="{3248B3C1-5DF8-4BC8-B3E0-FFC5CEE702A0}">
      <dgm:prSet/>
      <dgm:spPr/>
      <dgm:t>
        <a:bodyPr/>
        <a:lstStyle/>
        <a:p>
          <a:endParaRPr lang="en-US"/>
        </a:p>
      </dgm:t>
    </dgm:pt>
    <dgm:pt modelId="{773DF58E-E407-413D-9F10-488FC207E2D4}" type="sibTrans" cxnId="{3248B3C1-5DF8-4BC8-B3E0-FFC5CEE702A0}">
      <dgm:prSet/>
      <dgm:spPr/>
      <dgm:t>
        <a:bodyPr/>
        <a:lstStyle/>
        <a:p>
          <a:endParaRPr lang="en-US"/>
        </a:p>
      </dgm:t>
    </dgm:pt>
    <dgm:pt modelId="{5849BCA2-0E6D-4B2F-A3C7-745EEBF55D10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Identify Data Quality Issues</a:t>
          </a:r>
          <a:endParaRPr lang="en-US" sz="1600" b="1" dirty="0"/>
        </a:p>
      </dgm:t>
    </dgm:pt>
    <dgm:pt modelId="{05330BF0-FC78-4472-9C48-BAD07301058E}" type="parTrans" cxnId="{E9C9DDDA-5246-45DE-BE07-3599173C3BDF}">
      <dgm:prSet/>
      <dgm:spPr/>
      <dgm:t>
        <a:bodyPr/>
        <a:lstStyle/>
        <a:p>
          <a:endParaRPr lang="en-US"/>
        </a:p>
      </dgm:t>
    </dgm:pt>
    <dgm:pt modelId="{89F82C90-3332-463B-A21D-4DE1BB536FDA}" type="sibTrans" cxnId="{E9C9DDDA-5246-45DE-BE07-3599173C3BDF}">
      <dgm:prSet/>
      <dgm:spPr/>
      <dgm:t>
        <a:bodyPr/>
        <a:lstStyle/>
        <a:p>
          <a:endParaRPr lang="en-US"/>
        </a:p>
      </dgm:t>
    </dgm:pt>
    <dgm:pt modelId="{AB1382EF-E52E-4AD6-8E2F-1C537CEEA2AC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Handle Categorical Data</a:t>
          </a:r>
          <a:endParaRPr lang="en-US" sz="1600" b="1" dirty="0"/>
        </a:p>
      </dgm:t>
    </dgm:pt>
    <dgm:pt modelId="{0CBCE059-7994-4F82-972E-8E94BDAAFA7F}" type="parTrans" cxnId="{0ECD9AA8-35E1-45CE-9667-2ED136C61919}">
      <dgm:prSet/>
      <dgm:spPr/>
      <dgm:t>
        <a:bodyPr/>
        <a:lstStyle/>
        <a:p>
          <a:endParaRPr lang="en-US"/>
        </a:p>
      </dgm:t>
    </dgm:pt>
    <dgm:pt modelId="{384818A9-C9F1-4DB7-9EB7-250A16BC18E6}" type="sibTrans" cxnId="{0ECD9AA8-35E1-45CE-9667-2ED136C61919}">
      <dgm:prSet/>
      <dgm:spPr/>
      <dgm:t>
        <a:bodyPr/>
        <a:lstStyle/>
        <a:p>
          <a:endParaRPr lang="en-US"/>
        </a:p>
      </dgm:t>
    </dgm:pt>
    <dgm:pt modelId="{999C4E37-9E6A-40DD-B040-0FB37451AF98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Check Data Integrity</a:t>
          </a:r>
          <a:endParaRPr lang="en-US" sz="1600" b="1" dirty="0"/>
        </a:p>
      </dgm:t>
    </dgm:pt>
    <dgm:pt modelId="{5EEA8175-A64C-476A-805E-C9F8AD944C22}" type="parTrans" cxnId="{E1DE4C11-EA2B-4F8F-A9CC-9C1B97DB7D20}">
      <dgm:prSet/>
      <dgm:spPr/>
      <dgm:t>
        <a:bodyPr/>
        <a:lstStyle/>
        <a:p>
          <a:endParaRPr lang="en-US"/>
        </a:p>
      </dgm:t>
    </dgm:pt>
    <dgm:pt modelId="{A96D3144-589E-4A0D-BEA9-D445D46A424C}" type="sibTrans" cxnId="{E1DE4C11-EA2B-4F8F-A9CC-9C1B97DB7D20}">
      <dgm:prSet/>
      <dgm:spPr/>
      <dgm:t>
        <a:bodyPr/>
        <a:lstStyle/>
        <a:p>
          <a:endParaRPr lang="en-US"/>
        </a:p>
      </dgm:t>
    </dgm:pt>
    <dgm:pt modelId="{D78DA158-5B16-449A-843B-68D54EA8FE3D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Check unbalanced data </a:t>
          </a:r>
          <a:endParaRPr lang="en-US" sz="1600" b="1" dirty="0"/>
        </a:p>
      </dgm:t>
    </dgm:pt>
    <dgm:pt modelId="{2749A570-C70F-45C5-A22C-B55AB0921CF4}" type="parTrans" cxnId="{AC3243FB-9466-4867-AB65-656671FD0D50}">
      <dgm:prSet/>
      <dgm:spPr/>
      <dgm:t>
        <a:bodyPr/>
        <a:lstStyle/>
        <a:p>
          <a:endParaRPr lang="en-US"/>
        </a:p>
      </dgm:t>
    </dgm:pt>
    <dgm:pt modelId="{FC7698DF-2445-4663-A672-FDFEB45672F5}" type="sibTrans" cxnId="{AC3243FB-9466-4867-AB65-656671FD0D50}">
      <dgm:prSet/>
      <dgm:spPr/>
      <dgm:t>
        <a:bodyPr/>
        <a:lstStyle/>
        <a:p>
          <a:endParaRPr lang="en-US"/>
        </a:p>
      </dgm:t>
    </dgm:pt>
    <dgm:pt modelId="{ADC5871D-D7C3-437C-844C-95D962A0BD17}" type="pres">
      <dgm:prSet presAssocID="{E7A2D74D-4E3D-4753-9416-68C0B4ADCE3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1D06C2-6998-4BD3-A7F9-45D5A31FA0CA}" type="pres">
      <dgm:prSet presAssocID="{E7A2D74D-4E3D-4753-9416-68C0B4ADCE3D}" presName="cycle" presStyleCnt="0"/>
      <dgm:spPr/>
    </dgm:pt>
    <dgm:pt modelId="{490613D5-1781-4581-A515-678948237134}" type="pres">
      <dgm:prSet presAssocID="{A0FE58F4-2345-4011-A31F-47CF630092E8}" presName="nodeFirst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6F739D-7113-46A4-94C3-977F360F9752}" type="pres">
      <dgm:prSet presAssocID="{339715E5-35C1-4612-A3EA-950870E81CBF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798FB1DC-A8D3-4F76-94B9-E2D43C466B64}" type="pres">
      <dgm:prSet presAssocID="{A60374DA-DAD7-4D26-8A7A-3EFBBFF32B97}" presName="nodeFollowingNodes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508A09-8144-4D83-BD27-4ED472543DD3}" type="pres">
      <dgm:prSet presAssocID="{DA8FC0EF-92E0-4B35-9CB2-6841087FD793}" presName="nodeFollowingNodes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61D597-BF47-493F-B140-09803BA62463}" type="pres">
      <dgm:prSet presAssocID="{6F13A6FF-0738-446C-81D9-1CA3A3833778}" presName="nodeFollowingNodes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DCDA18-1248-471C-9CE4-17C0D8B49E28}" type="pres">
      <dgm:prSet presAssocID="{5849BCA2-0E6D-4B2F-A3C7-745EEBF55D10}" presName="nodeFollowingNodes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B63A83-9BC6-4629-8BCF-D939A9665EFA}" type="pres">
      <dgm:prSet presAssocID="{AB1382EF-E52E-4AD6-8E2F-1C537CEEA2AC}" presName="nodeFollowingNodes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E3C74E-E62D-4AD8-A12B-DD1159239A1F}" type="pres">
      <dgm:prSet presAssocID="{999C4E37-9E6A-40DD-B040-0FB37451AF98}" presName="nodeFollowingNodes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4552BB-9366-4834-B3A1-F27CAAC76FB9}" type="pres">
      <dgm:prSet presAssocID="{D78DA158-5B16-449A-843B-68D54EA8FE3D}" presName="nodeFollowingNodes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97B0E1-C81D-4B65-8356-B4871C96F36F}" type="presOf" srcId="{AB1382EF-E52E-4AD6-8E2F-1C537CEEA2AC}" destId="{14B63A83-9BC6-4629-8BCF-D939A9665EFA}" srcOrd="0" destOrd="0" presId="urn:microsoft.com/office/officeart/2005/8/layout/cycle3"/>
    <dgm:cxn modelId="{7BF13F15-5353-40F5-B361-6DDA468AD770}" srcId="{E7A2D74D-4E3D-4753-9416-68C0B4ADCE3D}" destId="{A0FE58F4-2345-4011-A31F-47CF630092E8}" srcOrd="0" destOrd="0" parTransId="{08EC532A-C3BA-4994-A9FC-873DB7F126B6}" sibTransId="{339715E5-35C1-4612-A3EA-950870E81CBF}"/>
    <dgm:cxn modelId="{E9C9DDDA-5246-45DE-BE07-3599173C3BDF}" srcId="{E7A2D74D-4E3D-4753-9416-68C0B4ADCE3D}" destId="{5849BCA2-0E6D-4B2F-A3C7-745EEBF55D10}" srcOrd="4" destOrd="0" parTransId="{05330BF0-FC78-4472-9C48-BAD07301058E}" sibTransId="{89F82C90-3332-463B-A21D-4DE1BB536FDA}"/>
    <dgm:cxn modelId="{BCBE1A74-1910-42C3-AD8C-1B9B03D4952F}" type="presOf" srcId="{A60374DA-DAD7-4D26-8A7A-3EFBBFF32B97}" destId="{798FB1DC-A8D3-4F76-94B9-E2D43C466B64}" srcOrd="0" destOrd="0" presId="urn:microsoft.com/office/officeart/2005/8/layout/cycle3"/>
    <dgm:cxn modelId="{0ECD9AA8-35E1-45CE-9667-2ED136C61919}" srcId="{E7A2D74D-4E3D-4753-9416-68C0B4ADCE3D}" destId="{AB1382EF-E52E-4AD6-8E2F-1C537CEEA2AC}" srcOrd="5" destOrd="0" parTransId="{0CBCE059-7994-4F82-972E-8E94BDAAFA7F}" sibTransId="{384818A9-C9F1-4DB7-9EB7-250A16BC18E6}"/>
    <dgm:cxn modelId="{A85AA29E-ACF0-4752-8E6E-1DA1954C5416}" type="presOf" srcId="{339715E5-35C1-4612-A3EA-950870E81CBF}" destId="{066F739D-7113-46A4-94C3-977F360F9752}" srcOrd="0" destOrd="0" presId="urn:microsoft.com/office/officeart/2005/8/layout/cycle3"/>
    <dgm:cxn modelId="{AC3243FB-9466-4867-AB65-656671FD0D50}" srcId="{E7A2D74D-4E3D-4753-9416-68C0B4ADCE3D}" destId="{D78DA158-5B16-449A-843B-68D54EA8FE3D}" srcOrd="7" destOrd="0" parTransId="{2749A570-C70F-45C5-A22C-B55AB0921CF4}" sibTransId="{FC7698DF-2445-4663-A672-FDFEB45672F5}"/>
    <dgm:cxn modelId="{D8332A25-7AE9-4A60-9576-85B3E655391D}" type="presOf" srcId="{999C4E37-9E6A-40DD-B040-0FB37451AF98}" destId="{A0E3C74E-E62D-4AD8-A12B-DD1159239A1F}" srcOrd="0" destOrd="0" presId="urn:microsoft.com/office/officeart/2005/8/layout/cycle3"/>
    <dgm:cxn modelId="{5A673202-F877-45AD-976F-AAAFD78652EF}" type="presOf" srcId="{5849BCA2-0E6D-4B2F-A3C7-745EEBF55D10}" destId="{11DCDA18-1248-471C-9CE4-17C0D8B49E28}" srcOrd="0" destOrd="0" presId="urn:microsoft.com/office/officeart/2005/8/layout/cycle3"/>
    <dgm:cxn modelId="{3248B3C1-5DF8-4BC8-B3E0-FFC5CEE702A0}" srcId="{E7A2D74D-4E3D-4753-9416-68C0B4ADCE3D}" destId="{6F13A6FF-0738-446C-81D9-1CA3A3833778}" srcOrd="3" destOrd="0" parTransId="{8116E6FD-31A0-4301-9426-06AD6E95300A}" sibTransId="{773DF58E-E407-413D-9F10-488FC207E2D4}"/>
    <dgm:cxn modelId="{CEE1BEFB-DE63-4606-B0F7-DB5C53B86C26}" srcId="{E7A2D74D-4E3D-4753-9416-68C0B4ADCE3D}" destId="{DA8FC0EF-92E0-4B35-9CB2-6841087FD793}" srcOrd="2" destOrd="0" parTransId="{675316DA-7EE0-427C-B1D6-4C298DB7FEA0}" sibTransId="{1756D0FA-97E6-48BF-830F-AE303B72CFDD}"/>
    <dgm:cxn modelId="{E1DE4C11-EA2B-4F8F-A9CC-9C1B97DB7D20}" srcId="{E7A2D74D-4E3D-4753-9416-68C0B4ADCE3D}" destId="{999C4E37-9E6A-40DD-B040-0FB37451AF98}" srcOrd="6" destOrd="0" parTransId="{5EEA8175-A64C-476A-805E-C9F8AD944C22}" sibTransId="{A96D3144-589E-4A0D-BEA9-D445D46A424C}"/>
    <dgm:cxn modelId="{AE5B648A-9A06-4EC3-9433-160CC11C89BF}" type="presOf" srcId="{D78DA158-5B16-449A-843B-68D54EA8FE3D}" destId="{8F4552BB-9366-4834-B3A1-F27CAAC76FB9}" srcOrd="0" destOrd="0" presId="urn:microsoft.com/office/officeart/2005/8/layout/cycle3"/>
    <dgm:cxn modelId="{72C41BD8-81AA-4BB9-B847-C6BF165F0EBF}" type="presOf" srcId="{A0FE58F4-2345-4011-A31F-47CF630092E8}" destId="{490613D5-1781-4581-A515-678948237134}" srcOrd="0" destOrd="0" presId="urn:microsoft.com/office/officeart/2005/8/layout/cycle3"/>
    <dgm:cxn modelId="{58AAD7BD-5C6C-4EDE-940D-A285935B12F7}" srcId="{E7A2D74D-4E3D-4753-9416-68C0B4ADCE3D}" destId="{A60374DA-DAD7-4D26-8A7A-3EFBBFF32B97}" srcOrd="1" destOrd="0" parTransId="{DFFE292A-92A6-4A3F-8C3C-226A1B2D00E2}" sibTransId="{D098CCB1-3178-4050-B263-5D6D1E80F2F1}"/>
    <dgm:cxn modelId="{9382C7E9-ED8B-4856-82CB-42066358ED9E}" type="presOf" srcId="{E7A2D74D-4E3D-4753-9416-68C0B4ADCE3D}" destId="{ADC5871D-D7C3-437C-844C-95D962A0BD17}" srcOrd="0" destOrd="0" presId="urn:microsoft.com/office/officeart/2005/8/layout/cycle3"/>
    <dgm:cxn modelId="{BC6DF7B7-7033-48B7-8630-A275DA414D29}" type="presOf" srcId="{6F13A6FF-0738-446C-81D9-1CA3A3833778}" destId="{5C61D597-BF47-493F-B140-09803BA62463}" srcOrd="0" destOrd="0" presId="urn:microsoft.com/office/officeart/2005/8/layout/cycle3"/>
    <dgm:cxn modelId="{66D8B663-79E0-4BB1-91B1-95B5CDECD167}" type="presOf" srcId="{DA8FC0EF-92E0-4B35-9CB2-6841087FD793}" destId="{94508A09-8144-4D83-BD27-4ED472543DD3}" srcOrd="0" destOrd="0" presId="urn:microsoft.com/office/officeart/2005/8/layout/cycle3"/>
    <dgm:cxn modelId="{F85362AA-BE17-4665-BF7D-32C646F46777}" type="presParOf" srcId="{ADC5871D-D7C3-437C-844C-95D962A0BD17}" destId="{F31D06C2-6998-4BD3-A7F9-45D5A31FA0CA}" srcOrd="0" destOrd="0" presId="urn:microsoft.com/office/officeart/2005/8/layout/cycle3"/>
    <dgm:cxn modelId="{70DDCE72-5C84-4A0F-91DF-1EFAAD290AF3}" type="presParOf" srcId="{F31D06C2-6998-4BD3-A7F9-45D5A31FA0CA}" destId="{490613D5-1781-4581-A515-678948237134}" srcOrd="0" destOrd="0" presId="urn:microsoft.com/office/officeart/2005/8/layout/cycle3"/>
    <dgm:cxn modelId="{CCBE6F81-9651-4F77-98BC-ABDB9D3B8C47}" type="presParOf" srcId="{F31D06C2-6998-4BD3-A7F9-45D5A31FA0CA}" destId="{066F739D-7113-46A4-94C3-977F360F9752}" srcOrd="1" destOrd="0" presId="urn:microsoft.com/office/officeart/2005/8/layout/cycle3"/>
    <dgm:cxn modelId="{63E7FC63-E82F-438D-99C2-4931390D88B7}" type="presParOf" srcId="{F31D06C2-6998-4BD3-A7F9-45D5A31FA0CA}" destId="{798FB1DC-A8D3-4F76-94B9-E2D43C466B64}" srcOrd="2" destOrd="0" presId="urn:microsoft.com/office/officeart/2005/8/layout/cycle3"/>
    <dgm:cxn modelId="{0C10AF98-C390-459E-9B76-89DA8A29301E}" type="presParOf" srcId="{F31D06C2-6998-4BD3-A7F9-45D5A31FA0CA}" destId="{94508A09-8144-4D83-BD27-4ED472543DD3}" srcOrd="3" destOrd="0" presId="urn:microsoft.com/office/officeart/2005/8/layout/cycle3"/>
    <dgm:cxn modelId="{B8E70532-A35F-4C8E-B927-23A86B787124}" type="presParOf" srcId="{F31D06C2-6998-4BD3-A7F9-45D5A31FA0CA}" destId="{5C61D597-BF47-493F-B140-09803BA62463}" srcOrd="4" destOrd="0" presId="urn:microsoft.com/office/officeart/2005/8/layout/cycle3"/>
    <dgm:cxn modelId="{D5EC6A0C-F2FE-4CCE-9DAF-AFDE6C9B94EC}" type="presParOf" srcId="{F31D06C2-6998-4BD3-A7F9-45D5A31FA0CA}" destId="{11DCDA18-1248-471C-9CE4-17C0D8B49E28}" srcOrd="5" destOrd="0" presId="urn:microsoft.com/office/officeart/2005/8/layout/cycle3"/>
    <dgm:cxn modelId="{7784FAB9-B942-43B1-B82B-310D7A18AAE5}" type="presParOf" srcId="{F31D06C2-6998-4BD3-A7F9-45D5A31FA0CA}" destId="{14B63A83-9BC6-4629-8BCF-D939A9665EFA}" srcOrd="6" destOrd="0" presId="urn:microsoft.com/office/officeart/2005/8/layout/cycle3"/>
    <dgm:cxn modelId="{96A46C6A-F937-4C47-B2E6-D4C155661211}" type="presParOf" srcId="{F31D06C2-6998-4BD3-A7F9-45D5A31FA0CA}" destId="{A0E3C74E-E62D-4AD8-A12B-DD1159239A1F}" srcOrd="7" destOrd="0" presId="urn:microsoft.com/office/officeart/2005/8/layout/cycle3"/>
    <dgm:cxn modelId="{05DB53B5-35F7-4E77-A290-234159C80F09}" type="presParOf" srcId="{F31D06C2-6998-4BD3-A7F9-45D5A31FA0CA}" destId="{8F4552BB-9366-4834-B3A1-F27CAAC76FB9}" srcOrd="8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F9EAFD-BB2B-4176-B086-61AE6E295817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670FEF-9100-461A-84CD-A992D88CC665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</a:rPr>
            <a:t>Feature Importance Analysis</a:t>
          </a:r>
          <a:endParaRPr lang="en-US" sz="2000" dirty="0">
            <a:solidFill>
              <a:schemeClr val="tx1"/>
            </a:solidFill>
          </a:endParaRPr>
        </a:p>
      </dgm:t>
    </dgm:pt>
    <dgm:pt modelId="{BFC8E8C0-821B-49CA-8D6B-BF59A0DABE27}" type="parTrans" cxnId="{B179F355-E89E-40FB-BB86-63686F43B66F}">
      <dgm:prSet/>
      <dgm:spPr/>
      <dgm:t>
        <a:bodyPr/>
        <a:lstStyle/>
        <a:p>
          <a:endParaRPr lang="en-US"/>
        </a:p>
      </dgm:t>
    </dgm:pt>
    <dgm:pt modelId="{4F1056B2-82B2-44FA-9C1D-107A35DB2A91}" type="sibTrans" cxnId="{B179F355-E89E-40FB-BB86-63686F43B66F}">
      <dgm:prSet/>
      <dgm:spPr/>
      <dgm:t>
        <a:bodyPr/>
        <a:lstStyle/>
        <a:p>
          <a:endParaRPr lang="en-US"/>
        </a:p>
      </dgm:t>
    </dgm:pt>
    <dgm:pt modelId="{E978BF42-098D-416A-A82D-3FD6E2372A25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</a:rPr>
            <a:t>Regular Model Maintenance</a:t>
          </a:r>
          <a:endParaRPr lang="en-US" sz="2000" dirty="0">
            <a:solidFill>
              <a:schemeClr val="tx1"/>
            </a:solidFill>
          </a:endParaRPr>
        </a:p>
      </dgm:t>
    </dgm:pt>
    <dgm:pt modelId="{50035339-9DDB-4A7A-B0A4-59EA2CB6589B}" type="parTrans" cxnId="{C8A24E16-BBC9-49C5-BADF-318B84D7B142}">
      <dgm:prSet/>
      <dgm:spPr/>
      <dgm:t>
        <a:bodyPr/>
        <a:lstStyle/>
        <a:p>
          <a:endParaRPr lang="en-US"/>
        </a:p>
      </dgm:t>
    </dgm:pt>
    <dgm:pt modelId="{53B04F5B-1A04-4F3F-9D97-A0D9915EE052}" type="sibTrans" cxnId="{C8A24E16-BBC9-49C5-BADF-318B84D7B142}">
      <dgm:prSet/>
      <dgm:spPr/>
      <dgm:t>
        <a:bodyPr/>
        <a:lstStyle/>
        <a:p>
          <a:endParaRPr lang="en-US"/>
        </a:p>
      </dgm:t>
    </dgm:pt>
    <dgm:pt modelId="{17AAC9E4-F6C4-4B38-AF8B-4342544C38F1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</a:rPr>
            <a:t>Resource Allocation</a:t>
          </a:r>
          <a:endParaRPr lang="en-US" sz="2000" dirty="0">
            <a:solidFill>
              <a:schemeClr val="tx1"/>
            </a:solidFill>
          </a:endParaRPr>
        </a:p>
      </dgm:t>
    </dgm:pt>
    <dgm:pt modelId="{A4C0578A-C333-4558-A1D9-468C92B48970}" type="parTrans" cxnId="{4AD625D2-0A95-4B7B-834A-0055C4A8C049}">
      <dgm:prSet/>
      <dgm:spPr/>
      <dgm:t>
        <a:bodyPr/>
        <a:lstStyle/>
        <a:p>
          <a:endParaRPr lang="en-US"/>
        </a:p>
      </dgm:t>
    </dgm:pt>
    <dgm:pt modelId="{94399B3D-D77D-4BC9-931D-9C24226CFFBA}" type="sibTrans" cxnId="{4AD625D2-0A95-4B7B-834A-0055C4A8C049}">
      <dgm:prSet/>
      <dgm:spPr/>
      <dgm:t>
        <a:bodyPr/>
        <a:lstStyle/>
        <a:p>
          <a:endParaRPr lang="en-US"/>
        </a:p>
      </dgm:t>
    </dgm:pt>
    <dgm:pt modelId="{54267417-0404-4208-8DC6-8272AF517AFA}">
      <dgm:prSet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</a:rPr>
            <a:t>Identify High Churn-Risk Customers</a:t>
          </a:r>
          <a:r>
            <a:rPr lang="en-US" sz="2000" dirty="0" smtClean="0">
              <a:solidFill>
                <a:schemeClr val="tx1"/>
              </a:solidFill>
            </a:rPr>
            <a:t>:</a:t>
          </a:r>
        </a:p>
      </dgm:t>
    </dgm:pt>
    <dgm:pt modelId="{C8FF4993-94A1-4253-8161-CA26E96BDA61}" type="parTrans" cxnId="{967687B7-79CC-44A2-9AB8-31417C73AB82}">
      <dgm:prSet/>
      <dgm:spPr/>
      <dgm:t>
        <a:bodyPr/>
        <a:lstStyle/>
        <a:p>
          <a:endParaRPr lang="en-US"/>
        </a:p>
      </dgm:t>
    </dgm:pt>
    <dgm:pt modelId="{528C4A01-79A5-4F30-9A70-3CCA152217E4}" type="sibTrans" cxnId="{967687B7-79CC-44A2-9AB8-31417C73AB82}">
      <dgm:prSet/>
      <dgm:spPr/>
      <dgm:t>
        <a:bodyPr/>
        <a:lstStyle/>
        <a:p>
          <a:endParaRPr lang="en-US"/>
        </a:p>
      </dgm:t>
    </dgm:pt>
    <dgm:pt modelId="{797E75D8-2197-4D60-98BA-FC789D2E05A3}">
      <dgm:prSet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</a:rPr>
            <a:t>Customer Feedback Integration</a:t>
          </a:r>
          <a:endParaRPr lang="en-US" sz="2000" dirty="0">
            <a:solidFill>
              <a:schemeClr val="tx1"/>
            </a:solidFill>
          </a:endParaRPr>
        </a:p>
      </dgm:t>
    </dgm:pt>
    <dgm:pt modelId="{982B1676-9AF3-432A-B99A-E40589E46CE0}" type="parTrans" cxnId="{A60C5E30-30AC-4BD8-87A1-E2E88F238895}">
      <dgm:prSet/>
      <dgm:spPr/>
      <dgm:t>
        <a:bodyPr/>
        <a:lstStyle/>
        <a:p>
          <a:endParaRPr lang="en-US"/>
        </a:p>
      </dgm:t>
    </dgm:pt>
    <dgm:pt modelId="{667D3B56-3A45-4F12-BFF1-41A3CBC2BA2D}" type="sibTrans" cxnId="{A60C5E30-30AC-4BD8-87A1-E2E88F238895}">
      <dgm:prSet/>
      <dgm:spPr/>
      <dgm:t>
        <a:bodyPr/>
        <a:lstStyle/>
        <a:p>
          <a:endParaRPr lang="en-US"/>
        </a:p>
      </dgm:t>
    </dgm:pt>
    <dgm:pt modelId="{61CAB897-6905-4E52-B86D-E885E2DBACC0}" type="pres">
      <dgm:prSet presAssocID="{7EF9EAFD-BB2B-4176-B086-61AE6E29581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95CDE0-74C3-46A3-907D-E3078F9AADE5}" type="pres">
      <dgm:prSet presAssocID="{7EF9EAFD-BB2B-4176-B086-61AE6E295817}" presName="cycle" presStyleCnt="0"/>
      <dgm:spPr/>
    </dgm:pt>
    <dgm:pt modelId="{95F6887B-BBF5-461E-B9DF-0D238BA635C5}" type="pres">
      <dgm:prSet presAssocID="{CD670FEF-9100-461A-84CD-A992D88CC665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426278-4E72-4313-97A9-A1313C1B53DC}" type="pres">
      <dgm:prSet presAssocID="{4F1056B2-82B2-44FA-9C1D-107A35DB2A91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C71377F6-7E74-4F18-8A83-E8D3A48BD171}" type="pres">
      <dgm:prSet presAssocID="{E978BF42-098D-416A-A82D-3FD6E2372A25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1F5ACC-0791-451B-867E-C0A8335D80A3}" type="pres">
      <dgm:prSet presAssocID="{17AAC9E4-F6C4-4B38-AF8B-4342544C38F1}" presName="nodeFollowingNodes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47E6BB-821C-422F-B5B9-EE896BEFF6BE}" type="pres">
      <dgm:prSet presAssocID="{797E75D8-2197-4D60-98BA-FC789D2E05A3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43403F-D5E8-495F-A4D7-79CF18E820E7}" type="pres">
      <dgm:prSet presAssocID="{54267417-0404-4208-8DC6-8272AF517AFA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EC9223-48FE-421C-B38A-D4CA0AC3D68E}" type="presOf" srcId="{7EF9EAFD-BB2B-4176-B086-61AE6E295817}" destId="{61CAB897-6905-4E52-B86D-E885E2DBACC0}" srcOrd="0" destOrd="0" presId="urn:microsoft.com/office/officeart/2005/8/layout/cycle3"/>
    <dgm:cxn modelId="{A45530C9-6F8E-424B-A2BE-E93F9F0AB8F8}" type="presOf" srcId="{17AAC9E4-F6C4-4B38-AF8B-4342544C38F1}" destId="{061F5ACC-0791-451B-867E-C0A8335D80A3}" srcOrd="0" destOrd="0" presId="urn:microsoft.com/office/officeart/2005/8/layout/cycle3"/>
    <dgm:cxn modelId="{E4E32CFD-E30E-409C-A296-93828F44BA5C}" type="presOf" srcId="{E978BF42-098D-416A-A82D-3FD6E2372A25}" destId="{C71377F6-7E74-4F18-8A83-E8D3A48BD171}" srcOrd="0" destOrd="0" presId="urn:microsoft.com/office/officeart/2005/8/layout/cycle3"/>
    <dgm:cxn modelId="{FFB9B868-9538-47AD-8B3B-E5BCB7D1338D}" type="presOf" srcId="{4F1056B2-82B2-44FA-9C1D-107A35DB2A91}" destId="{98426278-4E72-4313-97A9-A1313C1B53DC}" srcOrd="0" destOrd="0" presId="urn:microsoft.com/office/officeart/2005/8/layout/cycle3"/>
    <dgm:cxn modelId="{967687B7-79CC-44A2-9AB8-31417C73AB82}" srcId="{7EF9EAFD-BB2B-4176-B086-61AE6E295817}" destId="{54267417-0404-4208-8DC6-8272AF517AFA}" srcOrd="4" destOrd="0" parTransId="{C8FF4993-94A1-4253-8161-CA26E96BDA61}" sibTransId="{528C4A01-79A5-4F30-9A70-3CCA152217E4}"/>
    <dgm:cxn modelId="{A60C5E30-30AC-4BD8-87A1-E2E88F238895}" srcId="{7EF9EAFD-BB2B-4176-B086-61AE6E295817}" destId="{797E75D8-2197-4D60-98BA-FC789D2E05A3}" srcOrd="3" destOrd="0" parTransId="{982B1676-9AF3-432A-B99A-E40589E46CE0}" sibTransId="{667D3B56-3A45-4F12-BFF1-41A3CBC2BA2D}"/>
    <dgm:cxn modelId="{88D0A87A-D778-4B82-B17B-664F6818A86C}" type="presOf" srcId="{54267417-0404-4208-8DC6-8272AF517AFA}" destId="{4B43403F-D5E8-495F-A4D7-79CF18E820E7}" srcOrd="0" destOrd="0" presId="urn:microsoft.com/office/officeart/2005/8/layout/cycle3"/>
    <dgm:cxn modelId="{4AD625D2-0A95-4B7B-834A-0055C4A8C049}" srcId="{7EF9EAFD-BB2B-4176-B086-61AE6E295817}" destId="{17AAC9E4-F6C4-4B38-AF8B-4342544C38F1}" srcOrd="2" destOrd="0" parTransId="{A4C0578A-C333-4558-A1D9-468C92B48970}" sibTransId="{94399B3D-D77D-4BC9-931D-9C24226CFFBA}"/>
    <dgm:cxn modelId="{B179F355-E89E-40FB-BB86-63686F43B66F}" srcId="{7EF9EAFD-BB2B-4176-B086-61AE6E295817}" destId="{CD670FEF-9100-461A-84CD-A992D88CC665}" srcOrd="0" destOrd="0" parTransId="{BFC8E8C0-821B-49CA-8D6B-BF59A0DABE27}" sibTransId="{4F1056B2-82B2-44FA-9C1D-107A35DB2A91}"/>
    <dgm:cxn modelId="{B3F6F8FF-3A54-4679-9436-14D6E6DE3FD2}" type="presOf" srcId="{797E75D8-2197-4D60-98BA-FC789D2E05A3}" destId="{EE47E6BB-821C-422F-B5B9-EE896BEFF6BE}" srcOrd="0" destOrd="0" presId="urn:microsoft.com/office/officeart/2005/8/layout/cycle3"/>
    <dgm:cxn modelId="{0FCD9183-9A0C-444B-A668-EBB96E9FBAA1}" type="presOf" srcId="{CD670FEF-9100-461A-84CD-A992D88CC665}" destId="{95F6887B-BBF5-461E-B9DF-0D238BA635C5}" srcOrd="0" destOrd="0" presId="urn:microsoft.com/office/officeart/2005/8/layout/cycle3"/>
    <dgm:cxn modelId="{C8A24E16-BBC9-49C5-BADF-318B84D7B142}" srcId="{7EF9EAFD-BB2B-4176-B086-61AE6E295817}" destId="{E978BF42-098D-416A-A82D-3FD6E2372A25}" srcOrd="1" destOrd="0" parTransId="{50035339-9DDB-4A7A-B0A4-59EA2CB6589B}" sibTransId="{53B04F5B-1A04-4F3F-9D97-A0D9915EE052}"/>
    <dgm:cxn modelId="{65071AB7-0D9A-4116-8E28-2D5FAC0502E2}" type="presParOf" srcId="{61CAB897-6905-4E52-B86D-E885E2DBACC0}" destId="{4795CDE0-74C3-46A3-907D-E3078F9AADE5}" srcOrd="0" destOrd="0" presId="urn:microsoft.com/office/officeart/2005/8/layout/cycle3"/>
    <dgm:cxn modelId="{98496DBA-492E-463A-902C-D2D53F760D24}" type="presParOf" srcId="{4795CDE0-74C3-46A3-907D-E3078F9AADE5}" destId="{95F6887B-BBF5-461E-B9DF-0D238BA635C5}" srcOrd="0" destOrd="0" presId="urn:microsoft.com/office/officeart/2005/8/layout/cycle3"/>
    <dgm:cxn modelId="{75D0D1E0-F745-458E-A972-269FE1E0D3E2}" type="presParOf" srcId="{4795CDE0-74C3-46A3-907D-E3078F9AADE5}" destId="{98426278-4E72-4313-97A9-A1313C1B53DC}" srcOrd="1" destOrd="0" presId="urn:microsoft.com/office/officeart/2005/8/layout/cycle3"/>
    <dgm:cxn modelId="{D2D32185-6C8B-49F6-901D-8F5AD070C2B1}" type="presParOf" srcId="{4795CDE0-74C3-46A3-907D-E3078F9AADE5}" destId="{C71377F6-7E74-4F18-8A83-E8D3A48BD171}" srcOrd="2" destOrd="0" presId="urn:microsoft.com/office/officeart/2005/8/layout/cycle3"/>
    <dgm:cxn modelId="{387A8590-FDB3-4A6A-A85B-5BDB7CDA6BB7}" type="presParOf" srcId="{4795CDE0-74C3-46A3-907D-E3078F9AADE5}" destId="{061F5ACC-0791-451B-867E-C0A8335D80A3}" srcOrd="3" destOrd="0" presId="urn:microsoft.com/office/officeart/2005/8/layout/cycle3"/>
    <dgm:cxn modelId="{F54879A7-B58F-4DCF-9B18-75D5E833BE13}" type="presParOf" srcId="{4795CDE0-74C3-46A3-907D-E3078F9AADE5}" destId="{EE47E6BB-821C-422F-B5B9-EE896BEFF6BE}" srcOrd="4" destOrd="0" presId="urn:microsoft.com/office/officeart/2005/8/layout/cycle3"/>
    <dgm:cxn modelId="{3B2FBA8F-CCBC-4AC6-A03B-B710D2850D66}" type="presParOf" srcId="{4795CDE0-74C3-46A3-907D-E3078F9AADE5}" destId="{4B43403F-D5E8-495F-A4D7-79CF18E820E7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4486F-5F78-4058-B2AA-E83380B7D55F}">
      <dsp:nvSpPr>
        <dsp:cNvPr id="0" name=""/>
        <dsp:cNvSpPr/>
      </dsp:nvSpPr>
      <dsp:spPr>
        <a:xfrm>
          <a:off x="3702456" y="2131833"/>
          <a:ext cx="1993086" cy="1757243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Churn Prediction Problem</a:t>
          </a:r>
          <a:endParaRPr lang="en-US" sz="2400" kern="1200" dirty="0"/>
        </a:p>
      </dsp:txBody>
      <dsp:txXfrm>
        <a:off x="3994337" y="2389175"/>
        <a:ext cx="1409324" cy="1242559"/>
      </dsp:txXfrm>
    </dsp:sp>
    <dsp:sp modelId="{E7CF4B6A-FFA2-4A2A-AE8F-B649965EDFCB}">
      <dsp:nvSpPr>
        <dsp:cNvPr id="0" name=""/>
        <dsp:cNvSpPr/>
      </dsp:nvSpPr>
      <dsp:spPr>
        <a:xfrm rot="16200000">
          <a:off x="4554380" y="1598016"/>
          <a:ext cx="289238" cy="538274"/>
        </a:xfrm>
        <a:prstGeom prst="rightArrow">
          <a:avLst>
            <a:gd name="adj1" fmla="val 60000"/>
            <a:gd name="adj2" fmla="val 5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4597766" y="1749057"/>
        <a:ext cx="202467" cy="322964"/>
      </dsp:txXfrm>
    </dsp:sp>
    <dsp:sp modelId="{144DF8B5-622F-4BC2-8B76-19D53C3E5F22}">
      <dsp:nvSpPr>
        <dsp:cNvPr id="0" name=""/>
        <dsp:cNvSpPr/>
      </dsp:nvSpPr>
      <dsp:spPr>
        <a:xfrm>
          <a:off x="3907420" y="2941"/>
          <a:ext cx="1583159" cy="1583159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What is?</a:t>
          </a:r>
          <a:endParaRPr lang="en-US" sz="2800" kern="1200" dirty="0"/>
        </a:p>
      </dsp:txBody>
      <dsp:txXfrm>
        <a:off x="4139268" y="234789"/>
        <a:ext cx="1119463" cy="1119463"/>
      </dsp:txXfrm>
    </dsp:sp>
    <dsp:sp modelId="{6EF6A4D5-C66F-4ACC-9020-A2559DE9C5CD}">
      <dsp:nvSpPr>
        <dsp:cNvPr id="0" name=""/>
        <dsp:cNvSpPr/>
      </dsp:nvSpPr>
      <dsp:spPr>
        <a:xfrm rot="1800000">
          <a:off x="5604268" y="3334612"/>
          <a:ext cx="244692" cy="538274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5609185" y="3423915"/>
        <a:ext cx="171284" cy="322964"/>
      </dsp:txXfrm>
    </dsp:sp>
    <dsp:sp modelId="{A5DB645E-2685-4247-887B-E4837916FE47}">
      <dsp:nvSpPr>
        <dsp:cNvPr id="0" name=""/>
        <dsp:cNvSpPr/>
      </dsp:nvSpPr>
      <dsp:spPr>
        <a:xfrm>
          <a:off x="5826475" y="3326843"/>
          <a:ext cx="1583159" cy="1583159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How to solve?</a:t>
          </a:r>
          <a:endParaRPr lang="en-US" sz="2800" kern="1200" dirty="0"/>
        </a:p>
      </dsp:txBody>
      <dsp:txXfrm>
        <a:off x="6058323" y="3558691"/>
        <a:ext cx="1119463" cy="1119463"/>
      </dsp:txXfrm>
    </dsp:sp>
    <dsp:sp modelId="{FA4D703B-F34F-4E51-8C6C-181B9041AD6B}">
      <dsp:nvSpPr>
        <dsp:cNvPr id="0" name=""/>
        <dsp:cNvSpPr/>
      </dsp:nvSpPr>
      <dsp:spPr>
        <a:xfrm rot="9000000">
          <a:off x="3549038" y="3334612"/>
          <a:ext cx="244692" cy="538274"/>
        </a:xfrm>
        <a:prstGeom prst="rightArrow">
          <a:avLst>
            <a:gd name="adj1" fmla="val 60000"/>
            <a:gd name="adj2" fmla="val 50000"/>
          </a:avLst>
        </a:prstGeom>
        <a:solidFill>
          <a:srgbClr val="2062A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 rot="10800000">
        <a:off x="3617529" y="3423915"/>
        <a:ext cx="171284" cy="322964"/>
      </dsp:txXfrm>
    </dsp:sp>
    <dsp:sp modelId="{58DA968C-C23C-4CCC-A082-AFD898AA326B}">
      <dsp:nvSpPr>
        <dsp:cNvPr id="0" name=""/>
        <dsp:cNvSpPr/>
      </dsp:nvSpPr>
      <dsp:spPr>
        <a:xfrm>
          <a:off x="1988364" y="3326843"/>
          <a:ext cx="1583159" cy="1583159"/>
        </a:xfrm>
        <a:prstGeom prst="ellipse">
          <a:avLst/>
        </a:prstGeom>
        <a:solidFill>
          <a:srgbClr val="2062A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Why?</a:t>
          </a:r>
          <a:endParaRPr lang="en-US" sz="2800" kern="1200" dirty="0"/>
        </a:p>
      </dsp:txBody>
      <dsp:txXfrm>
        <a:off x="2220212" y="3558691"/>
        <a:ext cx="1119463" cy="11194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F739D-7113-46A4-94C3-977F360F9752}">
      <dsp:nvSpPr>
        <dsp:cNvPr id="0" name=""/>
        <dsp:cNvSpPr/>
      </dsp:nvSpPr>
      <dsp:spPr>
        <a:xfrm>
          <a:off x="1503600" y="-46820"/>
          <a:ext cx="5561583" cy="5561583"/>
        </a:xfrm>
        <a:prstGeom prst="circularArrow">
          <a:avLst>
            <a:gd name="adj1" fmla="val 5544"/>
            <a:gd name="adj2" fmla="val 330680"/>
            <a:gd name="adj3" fmla="val 14637157"/>
            <a:gd name="adj4" fmla="val 16881094"/>
            <a:gd name="adj5" fmla="val 5757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0613D5-1781-4581-A515-678948237134}">
      <dsp:nvSpPr>
        <dsp:cNvPr id="0" name=""/>
        <dsp:cNvSpPr/>
      </dsp:nvSpPr>
      <dsp:spPr>
        <a:xfrm>
          <a:off x="3493620" y="2237"/>
          <a:ext cx="1581543" cy="790771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</a:rPr>
            <a:t>Dealing with Text Data</a:t>
          </a:r>
          <a:endParaRPr lang="en-US" sz="1600" b="1" kern="1200" dirty="0">
            <a:solidFill>
              <a:schemeClr val="bg1"/>
            </a:solidFill>
          </a:endParaRPr>
        </a:p>
      </dsp:txBody>
      <dsp:txXfrm>
        <a:off x="3532222" y="40839"/>
        <a:ext cx="1504339" cy="713567"/>
      </dsp:txXfrm>
    </dsp:sp>
    <dsp:sp modelId="{798FB1DC-A8D3-4F76-94B9-E2D43C466B64}">
      <dsp:nvSpPr>
        <dsp:cNvPr id="0" name=""/>
        <dsp:cNvSpPr/>
      </dsp:nvSpPr>
      <dsp:spPr>
        <a:xfrm>
          <a:off x="5170649" y="696885"/>
          <a:ext cx="1581543" cy="790771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Handle Missing Values, identify null values</a:t>
          </a:r>
          <a:endParaRPr lang="en-US" sz="1600" b="1" kern="1200" dirty="0"/>
        </a:p>
      </dsp:txBody>
      <dsp:txXfrm>
        <a:off x="5209251" y="735487"/>
        <a:ext cx="1504339" cy="713567"/>
      </dsp:txXfrm>
    </dsp:sp>
    <dsp:sp modelId="{94508A09-8144-4D83-BD27-4ED472543DD3}">
      <dsp:nvSpPr>
        <dsp:cNvPr id="0" name=""/>
        <dsp:cNvSpPr/>
      </dsp:nvSpPr>
      <dsp:spPr>
        <a:xfrm>
          <a:off x="5865298" y="2373914"/>
          <a:ext cx="1581543" cy="790771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Remove Duplicates</a:t>
          </a:r>
          <a:endParaRPr lang="en-US" sz="1600" b="1" kern="1200" dirty="0"/>
        </a:p>
      </dsp:txBody>
      <dsp:txXfrm>
        <a:off x="5903900" y="2412516"/>
        <a:ext cx="1504339" cy="713567"/>
      </dsp:txXfrm>
    </dsp:sp>
    <dsp:sp modelId="{5C61D597-BF47-493F-B140-09803BA62463}">
      <dsp:nvSpPr>
        <dsp:cNvPr id="0" name=""/>
        <dsp:cNvSpPr/>
      </dsp:nvSpPr>
      <dsp:spPr>
        <a:xfrm>
          <a:off x="5170649" y="4050943"/>
          <a:ext cx="1581543" cy="790771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Identify Outliers </a:t>
          </a:r>
          <a:endParaRPr lang="en-US" sz="1600" b="1" kern="1200" dirty="0"/>
        </a:p>
      </dsp:txBody>
      <dsp:txXfrm>
        <a:off x="5209251" y="4089545"/>
        <a:ext cx="1504339" cy="713567"/>
      </dsp:txXfrm>
    </dsp:sp>
    <dsp:sp modelId="{11DCDA18-1248-471C-9CE4-17C0D8B49E28}">
      <dsp:nvSpPr>
        <dsp:cNvPr id="0" name=""/>
        <dsp:cNvSpPr/>
      </dsp:nvSpPr>
      <dsp:spPr>
        <a:xfrm>
          <a:off x="3493620" y="4745592"/>
          <a:ext cx="1581543" cy="790771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Identify Data Quality Issues</a:t>
          </a:r>
          <a:endParaRPr lang="en-US" sz="1600" b="1" kern="1200" dirty="0"/>
        </a:p>
      </dsp:txBody>
      <dsp:txXfrm>
        <a:off x="3532222" y="4784194"/>
        <a:ext cx="1504339" cy="713567"/>
      </dsp:txXfrm>
    </dsp:sp>
    <dsp:sp modelId="{14B63A83-9BC6-4629-8BCF-D939A9665EFA}">
      <dsp:nvSpPr>
        <dsp:cNvPr id="0" name=""/>
        <dsp:cNvSpPr/>
      </dsp:nvSpPr>
      <dsp:spPr>
        <a:xfrm>
          <a:off x="1816591" y="4050943"/>
          <a:ext cx="1581543" cy="790771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Handle Categorical Data</a:t>
          </a:r>
          <a:endParaRPr lang="en-US" sz="1600" b="1" kern="1200" dirty="0"/>
        </a:p>
      </dsp:txBody>
      <dsp:txXfrm>
        <a:off x="1855193" y="4089545"/>
        <a:ext cx="1504339" cy="713567"/>
      </dsp:txXfrm>
    </dsp:sp>
    <dsp:sp modelId="{A0E3C74E-E62D-4AD8-A12B-DD1159239A1F}">
      <dsp:nvSpPr>
        <dsp:cNvPr id="0" name=""/>
        <dsp:cNvSpPr/>
      </dsp:nvSpPr>
      <dsp:spPr>
        <a:xfrm>
          <a:off x="1121943" y="2373914"/>
          <a:ext cx="1581543" cy="790771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Check Data Integrity</a:t>
          </a:r>
          <a:endParaRPr lang="en-US" sz="1600" b="1" kern="1200" dirty="0"/>
        </a:p>
      </dsp:txBody>
      <dsp:txXfrm>
        <a:off x="1160545" y="2412516"/>
        <a:ext cx="1504339" cy="713567"/>
      </dsp:txXfrm>
    </dsp:sp>
    <dsp:sp modelId="{8F4552BB-9366-4834-B3A1-F27CAAC76FB9}">
      <dsp:nvSpPr>
        <dsp:cNvPr id="0" name=""/>
        <dsp:cNvSpPr/>
      </dsp:nvSpPr>
      <dsp:spPr>
        <a:xfrm>
          <a:off x="1816591" y="696885"/>
          <a:ext cx="1581543" cy="790771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Check unbalanced data </a:t>
          </a:r>
          <a:endParaRPr lang="en-US" sz="1600" b="1" kern="1200" dirty="0"/>
        </a:p>
      </dsp:txBody>
      <dsp:txXfrm>
        <a:off x="1855193" y="735487"/>
        <a:ext cx="1504339" cy="7135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26278-4E72-4313-97A9-A1313C1B53DC}">
      <dsp:nvSpPr>
        <dsp:cNvPr id="0" name=""/>
        <dsp:cNvSpPr/>
      </dsp:nvSpPr>
      <dsp:spPr>
        <a:xfrm>
          <a:off x="2217950" y="-30319"/>
          <a:ext cx="4828534" cy="4828534"/>
        </a:xfrm>
        <a:prstGeom prst="circularArrow">
          <a:avLst>
            <a:gd name="adj1" fmla="val 5544"/>
            <a:gd name="adj2" fmla="val 330680"/>
            <a:gd name="adj3" fmla="val 13751869"/>
            <a:gd name="adj4" fmla="val 17400622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6887B-BBF5-461E-B9DF-0D238BA635C5}">
      <dsp:nvSpPr>
        <dsp:cNvPr id="0" name=""/>
        <dsp:cNvSpPr/>
      </dsp:nvSpPr>
      <dsp:spPr>
        <a:xfrm>
          <a:off x="3489995" y="1457"/>
          <a:ext cx="2284443" cy="11422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Feature Importance Analysis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3545754" y="57216"/>
        <a:ext cx="2172925" cy="1030703"/>
      </dsp:txXfrm>
    </dsp:sp>
    <dsp:sp modelId="{C71377F6-7E74-4F18-8A83-E8D3A48BD171}">
      <dsp:nvSpPr>
        <dsp:cNvPr id="0" name=""/>
        <dsp:cNvSpPr/>
      </dsp:nvSpPr>
      <dsp:spPr>
        <a:xfrm>
          <a:off x="5448294" y="1424244"/>
          <a:ext cx="2284443" cy="11422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Regular Model Maintenance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5504053" y="1480003"/>
        <a:ext cx="2172925" cy="1030703"/>
      </dsp:txXfrm>
    </dsp:sp>
    <dsp:sp modelId="{061F5ACC-0791-451B-867E-C0A8335D80A3}">
      <dsp:nvSpPr>
        <dsp:cNvPr id="0" name=""/>
        <dsp:cNvSpPr/>
      </dsp:nvSpPr>
      <dsp:spPr>
        <a:xfrm>
          <a:off x="4700290" y="3726362"/>
          <a:ext cx="2284443" cy="11422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Resource Allocation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4756049" y="3782121"/>
        <a:ext cx="2172925" cy="1030703"/>
      </dsp:txXfrm>
    </dsp:sp>
    <dsp:sp modelId="{EE47E6BB-821C-422F-B5B9-EE896BEFF6BE}">
      <dsp:nvSpPr>
        <dsp:cNvPr id="0" name=""/>
        <dsp:cNvSpPr/>
      </dsp:nvSpPr>
      <dsp:spPr>
        <a:xfrm>
          <a:off x="2279700" y="3726362"/>
          <a:ext cx="2284443" cy="11422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Customer Feedback Integration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335459" y="3782121"/>
        <a:ext cx="2172925" cy="1030703"/>
      </dsp:txXfrm>
    </dsp:sp>
    <dsp:sp modelId="{4B43403F-D5E8-495F-A4D7-79CF18E820E7}">
      <dsp:nvSpPr>
        <dsp:cNvPr id="0" name=""/>
        <dsp:cNvSpPr/>
      </dsp:nvSpPr>
      <dsp:spPr>
        <a:xfrm>
          <a:off x="1531697" y="1424244"/>
          <a:ext cx="2284443" cy="11422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Identify High Churn-Risk Customers</a:t>
          </a:r>
          <a:r>
            <a:rPr lang="en-US" sz="2000" kern="1200" dirty="0" smtClean="0">
              <a:solidFill>
                <a:schemeClr val="tx1"/>
              </a:solidFill>
            </a:rPr>
            <a:t>:</a:t>
          </a:r>
        </a:p>
      </dsp:txBody>
      <dsp:txXfrm>
        <a:off x="1587456" y="1480003"/>
        <a:ext cx="2172925" cy="10307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C4FB2-6169-4EA3-8E16-C57E5BF7AF4D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860B1-B388-4FD4-9D58-FF966C41A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74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40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03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63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91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8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67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0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49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8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Customer no longer values the product</a:t>
            </a:r>
          </a:p>
          <a:p>
            <a:r>
              <a:rPr lang="en-US" dirty="0" smtClean="0"/>
              <a:t>—Whatever first attracted the customer to the product and inspired initial usage is no longer present. This could be a change in customer priorities or a change in the product itself.</a:t>
            </a:r>
          </a:p>
          <a:p>
            <a:endParaRPr lang="en-US" dirty="0" smtClean="0"/>
          </a:p>
          <a:p>
            <a:r>
              <a:rPr lang="en-US" dirty="0" smtClean="0"/>
              <a:t>Value to the customer does not justify the expense—The ROI for the customer is no longer there.</a:t>
            </a:r>
          </a:p>
          <a:p>
            <a:endParaRPr lang="en-US" dirty="0" smtClean="0"/>
          </a:p>
          <a:p>
            <a:r>
              <a:rPr lang="en-US" dirty="0" smtClean="0"/>
              <a:t>The customer has found/switched to an alternative solution—This may be a direct competitor or an indirect alternative that is free or already available (i.e. instead of a reminder app the customer will just write down their notes on paper).</a:t>
            </a:r>
          </a:p>
          <a:p>
            <a:endParaRPr lang="en-US" dirty="0" smtClean="0"/>
          </a:p>
          <a:p>
            <a:r>
              <a:rPr lang="en-US" dirty="0" smtClean="0"/>
              <a:t>Damage to product reputation—This could be a cybersecurity issue, noteworthy performance problems, terrible customer service or bad acts by the company or company employees.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b="1" i="0" dirty="0" smtClean="0">
                <a:solidFill>
                  <a:srgbClr val="374151"/>
                </a:solidFill>
                <a:effectLst/>
                <a:latin typeface="Söhne"/>
              </a:rPr>
              <a:t>Improved Retention Strategies</a:t>
            </a:r>
            <a:r>
              <a:rPr lang="en-US" b="0" i="0" dirty="0" smtClean="0">
                <a:solidFill>
                  <a:srgbClr val="374151"/>
                </a:solidFill>
                <a:effectLst/>
                <a:latin typeface="Söhne"/>
              </a:rPr>
              <a:t>: Churn analysis helps identify at-risk customers, enabling companies to develop targeted retention strategies.</a:t>
            </a:r>
          </a:p>
          <a:p>
            <a:pPr>
              <a:buFont typeface="+mj-lt"/>
              <a:buAutoNum type="arabicPeriod"/>
            </a:pPr>
            <a:r>
              <a:rPr lang="en-US" b="1" i="0" dirty="0" smtClean="0">
                <a:solidFill>
                  <a:srgbClr val="374151"/>
                </a:solidFill>
                <a:effectLst/>
                <a:latin typeface="Söhne"/>
              </a:rPr>
              <a:t>Cost Savings</a:t>
            </a:r>
            <a:r>
              <a:rPr lang="en-US" b="0" i="0" dirty="0" smtClean="0">
                <a:solidFill>
                  <a:srgbClr val="374151"/>
                </a:solidFill>
                <a:effectLst/>
                <a:latin typeface="Söhne"/>
              </a:rPr>
              <a:t>: Retaining existing customers is often more cost-effective than acquiring new ones. Churn analysis helps allocate resources wisely.</a:t>
            </a:r>
          </a:p>
          <a:p>
            <a:pPr>
              <a:buFont typeface="+mj-lt"/>
              <a:buAutoNum type="arabicPeriod"/>
            </a:pPr>
            <a:r>
              <a:rPr lang="en-US" b="1" i="0" dirty="0" smtClean="0">
                <a:solidFill>
                  <a:srgbClr val="374151"/>
                </a:solidFill>
                <a:effectLst/>
                <a:latin typeface="Söhne"/>
              </a:rPr>
              <a:t>Enhanced Customer Experience</a:t>
            </a:r>
            <a:r>
              <a:rPr lang="en-US" b="0" i="0" dirty="0" smtClean="0">
                <a:solidFill>
                  <a:srgbClr val="374151"/>
                </a:solidFill>
                <a:effectLst/>
                <a:latin typeface="Söhne"/>
              </a:rPr>
              <a:t>: Understanding the reasons for churn allows companies to address pain points and improve the customer experience.</a:t>
            </a:r>
          </a:p>
          <a:p>
            <a:pPr>
              <a:buFont typeface="+mj-lt"/>
              <a:buAutoNum type="arabicPeriod"/>
            </a:pPr>
            <a:r>
              <a:rPr lang="en-US" b="1" i="0" dirty="0" smtClean="0">
                <a:solidFill>
                  <a:srgbClr val="374151"/>
                </a:solidFill>
                <a:effectLst/>
                <a:latin typeface="Söhne"/>
              </a:rPr>
              <a:t>Data-Driven Decision-Making</a:t>
            </a:r>
            <a:r>
              <a:rPr lang="en-US" b="0" i="0" dirty="0" smtClean="0">
                <a:solidFill>
                  <a:srgbClr val="374151"/>
                </a:solidFill>
                <a:effectLst/>
                <a:latin typeface="Söhne"/>
              </a:rPr>
              <a:t>: Churn analysis provides data-driven insights, allowing businesses to make informed decisions.</a:t>
            </a:r>
          </a:p>
          <a:p>
            <a:pPr>
              <a:buFont typeface="+mj-lt"/>
              <a:buAutoNum type="arabicPeriod"/>
            </a:pPr>
            <a:r>
              <a:rPr lang="en-US" b="1" i="0" dirty="0" smtClean="0">
                <a:solidFill>
                  <a:srgbClr val="374151"/>
                </a:solidFill>
                <a:effectLst/>
                <a:latin typeface="Söhne"/>
              </a:rPr>
              <a:t>Sustainable Growth</a:t>
            </a:r>
            <a:r>
              <a:rPr lang="en-US" b="0" i="0" dirty="0" smtClean="0">
                <a:solidFill>
                  <a:srgbClr val="374151"/>
                </a:solidFill>
                <a:effectLst/>
                <a:latin typeface="Söhne"/>
              </a:rPr>
              <a:t>: By reducing churn, companies can maintain customer base and revenue growth over time.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6.Feedback Loop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Churn analysis can create a feedback loop between customer insights and product development teams, ensuring that customer needs and concerns are addressed in product roadmaps.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09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30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22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81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90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36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36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19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5918-DF63-4EF0-B967-73925E35358F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2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7A6A0-4224-454B-A14E-C30583E89797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36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C8E14-B7F0-4F08-93A2-846000C76F89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99A9E-A51B-4BF3-BD86-B0304EDF2801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37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FE3B4-0B99-448B-8DE7-F75A9435C6A0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13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E534-EFD7-49A5-953F-EE4B21294651}" type="datetime1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8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4B1D-6C2E-4301-8594-BEA3FFB215FA}" type="datetime1">
              <a:rPr lang="en-US" smtClean="0"/>
              <a:t>9/27/2023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37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4B380-E799-4EC1-A2E7-EEECBC82BC41}" type="datetime1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5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FF52-AFB2-4D4B-9567-3F9F1AAD55FC}" type="datetime1">
              <a:rPr lang="en-US" smtClean="0"/>
              <a:t>9/27/2023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5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62CB-4006-4D1F-901E-1C20C746A429}" type="datetime1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9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10922-91D3-4A19-B55A-630982637154}" type="datetime1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47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CBDA2-95BF-4B13-9288-049316F40F0F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0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7.png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microsoft.com/office/2007/relationships/hdphoto" Target="../media/hdphoto12.wdp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microsoft.com/office/2007/relationships/hdphoto" Target="../media/hdphoto11.wdp"/><Relationship Id="rId4" Type="http://schemas.microsoft.com/office/2007/relationships/hdphoto" Target="../media/hdphoto1.wdp"/><Relationship Id="rId9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2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microsoft.com/office/2007/relationships/hdphoto" Target="../media/hdphoto1.wdp"/><Relationship Id="rId9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43.png"/><Relationship Id="rId4" Type="http://schemas.microsoft.com/office/2007/relationships/hdphoto" Target="../media/hdphoto1.wdp"/><Relationship Id="rId9" Type="http://schemas.microsoft.com/office/2007/relationships/diagramDrawing" Target="../diagrams/drawing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microsoft.com/office/2007/relationships/hdphoto" Target="../media/hdphoto1.wdp"/><Relationship Id="rId7" Type="http://schemas.openxmlformats.org/officeDocument/2006/relationships/diagramLayout" Target="../diagrams/layou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microsoft.com/office/2007/relationships/hdphoto" Target="../media/hdphoto5.wdp"/><Relationship Id="rId10" Type="http://schemas.microsoft.com/office/2007/relationships/diagramDrawing" Target="../diagrams/drawing2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ustomer Churn - Reasons &amp; Ways to Reduce Chu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84" y="1282233"/>
            <a:ext cx="6940826" cy="507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How to build a churn prediction model that actually works · Datashif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673" y="1282233"/>
            <a:ext cx="3205127" cy="507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1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81906" y="224906"/>
            <a:ext cx="10771894" cy="830999"/>
            <a:chOff x="811633" y="417946"/>
            <a:chExt cx="10771894" cy="830999"/>
          </a:xfrm>
        </p:grpSpPr>
        <p:sp>
          <p:nvSpPr>
            <p:cNvPr id="10" name="Rectangle 1"/>
            <p:cNvSpPr txBox="1">
              <a:spLocks noChangeArrowheads="1"/>
            </p:cNvSpPr>
            <p:nvPr/>
          </p:nvSpPr>
          <p:spPr bwMode="auto">
            <a:xfrm>
              <a:off x="811633" y="417948"/>
              <a:ext cx="9575506" cy="8309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 using Logistic Regression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1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2200" y="417946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6769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/>
          <p:cNvGrpSpPr/>
          <p:nvPr/>
        </p:nvGrpSpPr>
        <p:grpSpPr>
          <a:xfrm>
            <a:off x="1288730" y="185158"/>
            <a:ext cx="10414950" cy="832535"/>
            <a:chOff x="1676347" y="388710"/>
            <a:chExt cx="10760491" cy="832535"/>
          </a:xfrm>
        </p:grpSpPr>
        <p:sp>
          <p:nvSpPr>
            <p:cNvPr id="156" name="Rectangle 1"/>
            <p:cNvSpPr txBox="1">
              <a:spLocks noChangeArrowheads="1"/>
            </p:cNvSpPr>
            <p:nvPr/>
          </p:nvSpPr>
          <p:spPr bwMode="auto">
            <a:xfrm>
              <a:off x="1676347" y="445648"/>
              <a:ext cx="7846084" cy="775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Prediction,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 Hypothesis Test 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57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8" name="Rectangle 157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607732"/>
              </p:ext>
            </p:extLst>
          </p:nvPr>
        </p:nvGraphicFramePr>
        <p:xfrm>
          <a:off x="511804" y="1384333"/>
          <a:ext cx="11191876" cy="5120645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2009777">
                  <a:extLst>
                    <a:ext uri="{9D8B030D-6E8A-4147-A177-3AD203B41FA5}">
                      <a16:colId xmlns:a16="http://schemas.microsoft.com/office/drawing/2014/main" val="1169151576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3973219214"/>
                    </a:ext>
                  </a:extLst>
                </a:gridCol>
                <a:gridCol w="2552700">
                  <a:extLst>
                    <a:ext uri="{9D8B030D-6E8A-4147-A177-3AD203B41FA5}">
                      <a16:colId xmlns:a16="http://schemas.microsoft.com/office/drawing/2014/main" val="2096192903"/>
                    </a:ext>
                  </a:extLst>
                </a:gridCol>
                <a:gridCol w="4524374">
                  <a:extLst>
                    <a:ext uri="{9D8B030D-6E8A-4147-A177-3AD203B41FA5}">
                      <a16:colId xmlns:a16="http://schemas.microsoft.com/office/drawing/2014/main" val="2483963288"/>
                    </a:ext>
                  </a:extLst>
                </a:gridCol>
              </a:tblGrid>
              <a:tr h="3578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Feature</a:t>
                      </a:r>
                      <a:endParaRPr lang="en-US" sz="20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Null Hypothesis</a:t>
                      </a:r>
                      <a:endParaRPr lang="en-US" sz="20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Conclusion</a:t>
                      </a:r>
                      <a:endParaRPr lang="en-US" sz="20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b"/>
                </a:tc>
                <a:extLst>
                  <a:ext uri="{0D108BD9-81ED-4DB2-BD59-A6C34878D82A}">
                    <a16:rowId xmlns:a16="http://schemas.microsoft.com/office/drawing/2014/main" val="3969846967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 dirty="0">
                          <a:effectLst/>
                        </a:rPr>
                        <a:t>Gender</a:t>
                      </a:r>
                      <a:endParaRPr lang="en-US" sz="14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FC68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0.4866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FC68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Fail to reject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FC68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No significant relationship with Churn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FC68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554328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 dirty="0">
                          <a:effectLst/>
                        </a:rPr>
                        <a:t>Partner</a:t>
                      </a:r>
                      <a:endParaRPr lang="en-US" sz="14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Reject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Significant relationship with Churn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576370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 dirty="0">
                          <a:effectLst/>
                        </a:rPr>
                        <a:t>Dependents</a:t>
                      </a:r>
                      <a:endParaRPr lang="en-US" sz="14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Reject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Significant relationship with Churn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763551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 dirty="0" err="1">
                          <a:effectLst/>
                        </a:rPr>
                        <a:t>PhoneService</a:t>
                      </a:r>
                      <a:endParaRPr lang="en-US" sz="14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FC68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0.3388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FC68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Fail to reject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FC68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No significant relationship with Churn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FC68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559525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 dirty="0" err="1">
                          <a:effectLst/>
                        </a:rPr>
                        <a:t>MultipleLines</a:t>
                      </a:r>
                      <a:endParaRPr lang="en-US" sz="14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0.0008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Reject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Significant relationship with Churn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562533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 dirty="0" err="1">
                          <a:effectLst/>
                        </a:rPr>
                        <a:t>InternetService</a:t>
                      </a:r>
                      <a:endParaRPr lang="en-US" sz="14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Reject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Significant relationship with Churn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699354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 dirty="0" err="1">
                          <a:effectLst/>
                        </a:rPr>
                        <a:t>OnlineSecurity</a:t>
                      </a:r>
                      <a:endParaRPr lang="en-US" sz="14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Reject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Significant relationship with Churn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796257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>
                          <a:effectLst/>
                        </a:rPr>
                        <a:t>OnlineBackup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Reject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Significant relationship with Churn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992696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 dirty="0" err="1">
                          <a:effectLst/>
                        </a:rPr>
                        <a:t>TechSupport</a:t>
                      </a:r>
                      <a:endParaRPr lang="en-US" sz="14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Reject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Significant relationship with Churn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961976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>
                          <a:effectLst/>
                        </a:rPr>
                        <a:t>DeviceProtection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Reject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Significant relationship with Churn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380277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>
                          <a:effectLst/>
                        </a:rPr>
                        <a:t>StreamingTV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Reject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Significant relationship with Churn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262426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>
                          <a:effectLst/>
                        </a:rPr>
                        <a:t>StreamingMovies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Reject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Significant relationship with Churn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788824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>
                          <a:effectLst/>
                        </a:rPr>
                        <a:t>Contract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Reject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Significant relationship with Churn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961208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>
                          <a:effectLst/>
                        </a:rPr>
                        <a:t>PaperlessBilling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Reject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Significant relationship with Churn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927024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 dirty="0" err="1">
                          <a:effectLst/>
                        </a:rPr>
                        <a:t>PaymentMethod</a:t>
                      </a:r>
                      <a:endParaRPr lang="en-US" sz="14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Reject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Significant relationship with Churn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930926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6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457200" y="1679637"/>
            <a:ext cx="5057774" cy="424731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374151"/>
                </a:solidFill>
                <a:latin typeface="Söhne"/>
              </a:rPr>
              <a:t>P-value for Tenure: 0.0000</a:t>
            </a:r>
          </a:p>
          <a:p>
            <a:endParaRPr lang="en-US" dirty="0" smtClean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74151"/>
                </a:solidFill>
                <a:latin typeface="Söhne"/>
              </a:rPr>
              <a:t>The p-value is very close to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74151"/>
                </a:solidFill>
                <a:latin typeface="Söhne"/>
              </a:rPr>
              <a:t>Rejecting the null hypothesis: This indicates that there is a significant relationship between the "Tenure" (length of time a customer has been with the company) and the likelihood of "Churn" (customer leaving).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74151"/>
                </a:solidFill>
                <a:latin typeface="Söhne"/>
              </a:rPr>
              <a:t>Interpretation: The length of time a customer stays with the company (Tenure) is a significant factor influencing whether a customer will churn or not.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36320" y="1685954"/>
            <a:ext cx="5376538" cy="424731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74151"/>
                </a:solidFill>
                <a:latin typeface="Söhne"/>
              </a:rPr>
              <a:t>P-value for </a:t>
            </a:r>
            <a:r>
              <a:rPr lang="en-US" b="1" dirty="0" err="1">
                <a:solidFill>
                  <a:srgbClr val="374151"/>
                </a:solidFill>
                <a:latin typeface="Söhne"/>
              </a:rPr>
              <a:t>MonthlyCharges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: </a:t>
            </a:r>
            <a:r>
              <a:rPr lang="en-US" b="1" dirty="0" smtClean="0">
                <a:solidFill>
                  <a:srgbClr val="374151"/>
                </a:solidFill>
                <a:latin typeface="Söhne"/>
              </a:rPr>
              <a:t>0.0000</a:t>
            </a: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The p-value is very close to 0</a:t>
            </a:r>
            <a:r>
              <a:rPr lang="en-US" dirty="0" smtClean="0">
                <a:solidFill>
                  <a:srgbClr val="374151"/>
                </a:solidFill>
                <a:latin typeface="Söhn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Rejecting the null hypothesis: This indicates that there is a significant relationship between the "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MonthlyCharges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" (amount charged to the customer each month) and the likelihood of "Churn</a:t>
            </a:r>
            <a:r>
              <a:rPr lang="en-US" dirty="0" smtClean="0">
                <a:solidFill>
                  <a:srgbClr val="374151"/>
                </a:solidFill>
                <a:latin typeface="Söhne"/>
              </a:rPr>
              <a:t>.“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Interpretation: The amount of monthly charges a customer incurs is a significant factor affecting the likelihood of churn</a:t>
            </a:r>
            <a:r>
              <a:rPr lang="en-US" dirty="0" smtClean="0">
                <a:solidFill>
                  <a:srgbClr val="374151"/>
                </a:solidFill>
                <a:latin typeface="Söhne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 smtClean="0">
              <a:solidFill>
                <a:srgbClr val="374151"/>
              </a:solidFill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1028" name="Picture 4" descr="Push Pin Clip Art - Push Pin Cartoon Png PNG Image | Transparent PNG Free  Download on Seek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878" y1="73534" x2="69878" y2="86371"/>
                        <a14:foregroundMark x1="70610" y1="85420" x2="72195" y2="66878"/>
                        <a14:backgroundMark x1="38049" y1="65293" x2="40976" y2="4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3803">
            <a:off x="-110051" y="1364113"/>
            <a:ext cx="970636" cy="7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ush Pin Clip Art - Push Pin Cartoon Png PNG Image | Transparent PNG Free  Download on Seek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878" y1="73534" x2="69878" y2="86371"/>
                        <a14:foregroundMark x1="70610" y1="85420" x2="72195" y2="66878"/>
                        <a14:backgroundMark x1="38049" y1="65293" x2="40976" y2="4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60469">
            <a:off x="4948602" y="1239473"/>
            <a:ext cx="970636" cy="7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ush Pin Clip Art - Push Pin Cartoon Png PNG Image | Transparent PNG Free  Download on Seek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878" y1="73534" x2="69878" y2="86371"/>
                        <a14:foregroundMark x1="70610" y1="85420" x2="72195" y2="66878"/>
                        <a14:backgroundMark x1="38049" y1="65293" x2="40976" y2="4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22152">
            <a:off x="5622423" y="1487547"/>
            <a:ext cx="970636" cy="7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Push Pin Clip Art - Push Pin Cartoon Png PNG Image | Transparent PNG Free  Download on Seek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878" y1="73534" x2="69878" y2="86371"/>
                        <a14:foregroundMark x1="70610" y1="85420" x2="72195" y2="66878"/>
                        <a14:backgroundMark x1="38049" y1="65293" x2="40976" y2="4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74127">
            <a:off x="10895289" y="1206299"/>
            <a:ext cx="970636" cy="7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1288730" y="185158"/>
            <a:ext cx="10414950" cy="832535"/>
            <a:chOff x="1676347" y="388710"/>
            <a:chExt cx="10760491" cy="832535"/>
          </a:xfrm>
        </p:grpSpPr>
        <p:sp>
          <p:nvSpPr>
            <p:cNvPr id="15" name="Rectangle 1"/>
            <p:cNvSpPr txBox="1">
              <a:spLocks noChangeArrowheads="1"/>
            </p:cNvSpPr>
            <p:nvPr/>
          </p:nvSpPr>
          <p:spPr bwMode="auto">
            <a:xfrm>
              <a:off x="1676347" y="445648"/>
              <a:ext cx="7846084" cy="775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Prediction,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 Hypothesis Test 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6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457200" y="1679637"/>
            <a:ext cx="5057774" cy="424731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74151"/>
                </a:solidFill>
                <a:latin typeface="Söhne"/>
              </a:rPr>
              <a:t>P-value for Contract: </a:t>
            </a:r>
            <a:r>
              <a:rPr lang="en-US" b="1" dirty="0" smtClean="0">
                <a:solidFill>
                  <a:srgbClr val="374151"/>
                </a:solidFill>
                <a:latin typeface="Söhne"/>
              </a:rPr>
              <a:t>0.0000</a:t>
            </a: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The p-value is very close to 0</a:t>
            </a:r>
            <a:r>
              <a:rPr lang="en-US" dirty="0" smtClean="0">
                <a:solidFill>
                  <a:srgbClr val="374151"/>
                </a:solidFill>
                <a:latin typeface="Söhn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Rejecting the null hypothesis: This indicates that there is a significant relationship between the type of "Contract" (month-to-month, one year, two year) and the likelihood of "Churn</a:t>
            </a:r>
            <a:r>
              <a:rPr lang="en-US" dirty="0" smtClean="0">
                <a:solidFill>
                  <a:srgbClr val="374151"/>
                </a:solidFill>
                <a:latin typeface="Söhne"/>
              </a:rPr>
              <a:t>.“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Interpretation: The type of contract a customer has with the company is a significant factor in determining whether a customer will churn.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36320" y="1685954"/>
            <a:ext cx="5376538" cy="424731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74151"/>
                </a:solidFill>
                <a:latin typeface="Söhne"/>
              </a:rPr>
              <a:t>P-value for </a:t>
            </a:r>
            <a:r>
              <a:rPr lang="en-US" b="1" dirty="0" err="1">
                <a:solidFill>
                  <a:srgbClr val="374151"/>
                </a:solidFill>
                <a:latin typeface="Söhne"/>
              </a:rPr>
              <a:t>OnlineSecurity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: </a:t>
            </a:r>
            <a:r>
              <a:rPr lang="en-US" b="1" dirty="0" smtClean="0">
                <a:solidFill>
                  <a:srgbClr val="374151"/>
                </a:solidFill>
                <a:latin typeface="Söhne"/>
              </a:rPr>
              <a:t>0.0000</a:t>
            </a: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The p-value is very close to 0</a:t>
            </a:r>
            <a:r>
              <a:rPr lang="en-US" dirty="0" smtClean="0">
                <a:solidFill>
                  <a:srgbClr val="374151"/>
                </a:solidFill>
                <a:latin typeface="Söhn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Rejecting the null hypothesis: This indicates that there is a significant relationship between the availability of "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OnlineSecurity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" and the likelihood of "Churn</a:t>
            </a:r>
            <a:r>
              <a:rPr lang="en-US" dirty="0" smtClean="0">
                <a:solidFill>
                  <a:srgbClr val="374151"/>
                </a:solidFill>
                <a:latin typeface="Söhne"/>
              </a:rPr>
              <a:t>.“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Interpretation: The presence or absence of online security services for a customer is a significant factor affecting the likelihood of churn</a:t>
            </a:r>
            <a:r>
              <a:rPr lang="en-US" dirty="0" smtClean="0">
                <a:solidFill>
                  <a:srgbClr val="374151"/>
                </a:solidFill>
                <a:latin typeface="Söhne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374151"/>
              </a:solidFill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8" name="Picture 4" descr="Push Pin Clip Art - Push Pin Cartoon Png PNG Image | Transparent PNG Free  Download on Seek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878" y1="73534" x2="69878" y2="86371"/>
                        <a14:foregroundMark x1="70610" y1="85420" x2="72195" y2="66878"/>
                        <a14:backgroundMark x1="38049" y1="65293" x2="40976" y2="4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38694">
            <a:off x="-28117" y="1334808"/>
            <a:ext cx="970636" cy="7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ush Pin Clip Art - Push Pin Cartoon Png PNG Image | Transparent PNG Free  Download on Seek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878" y1="73534" x2="69878" y2="86371"/>
                        <a14:foregroundMark x1="70610" y1="85420" x2="72195" y2="66878"/>
                        <a14:backgroundMark x1="38049" y1="65293" x2="40976" y2="4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04532">
            <a:off x="5102508" y="5476880"/>
            <a:ext cx="970636" cy="7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ush Pin Clip Art - Push Pin Cartoon Png PNG Image | Transparent PNG Free  Download on Seek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878" y1="73534" x2="69878" y2="86371"/>
                        <a14:foregroundMark x1="70610" y1="85420" x2="72195" y2="66878"/>
                        <a14:backgroundMark x1="38049" y1="65293" x2="40976" y2="4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25210">
            <a:off x="5612064" y="1392125"/>
            <a:ext cx="970636" cy="7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ush Pin Clip Art - Push Pin Cartoon Png PNG Image | Transparent PNG Free  Download on Seek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878" y1="73534" x2="69878" y2="86371"/>
                        <a14:foregroundMark x1="70610" y1="85420" x2="72195" y2="66878"/>
                        <a14:backgroundMark x1="38049" y1="65293" x2="40976" y2="4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34779">
            <a:off x="11027541" y="5194663"/>
            <a:ext cx="970636" cy="7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288730" y="185158"/>
            <a:ext cx="10414950" cy="832535"/>
            <a:chOff x="1676347" y="388710"/>
            <a:chExt cx="10760491" cy="832535"/>
          </a:xfrm>
        </p:grpSpPr>
        <p:sp>
          <p:nvSpPr>
            <p:cNvPr id="13" name="Rectangle 1"/>
            <p:cNvSpPr txBox="1">
              <a:spLocks noChangeArrowheads="1"/>
            </p:cNvSpPr>
            <p:nvPr/>
          </p:nvSpPr>
          <p:spPr bwMode="auto">
            <a:xfrm>
              <a:off x="1676347" y="445648"/>
              <a:ext cx="7846084" cy="775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Prediction,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 Hypothesis Test 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4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3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266700" y="4639568"/>
            <a:ext cx="11768893" cy="20313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In </a:t>
            </a:r>
            <a:r>
              <a:rPr lang="en-US" dirty="0" smtClean="0">
                <a:solidFill>
                  <a:srgbClr val="374151"/>
                </a:solidFill>
                <a:latin typeface="Söhne"/>
              </a:rPr>
              <a:t>summary: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74151"/>
                </a:solidFill>
                <a:latin typeface="Söhne"/>
              </a:rPr>
              <a:t> The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p-values reflect the statistical significance of the relationship between each of these features and the likelihood of churn. </a:t>
            </a:r>
            <a:endParaRPr lang="en-US" b="1" dirty="0" smtClean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74151"/>
                </a:solidFill>
                <a:latin typeface="Söhne"/>
              </a:rPr>
              <a:t>A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low p-value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(typically less than 0.05)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suggests that the relationship is significant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, while a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high p-value suggests that the relationship is not significant</a:t>
            </a:r>
            <a:r>
              <a:rPr lang="en-US" dirty="0" smtClean="0">
                <a:solidFill>
                  <a:srgbClr val="374151"/>
                </a:solidFill>
                <a:latin typeface="Söhn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74151"/>
                </a:solidFill>
                <a:latin typeface="Söhne"/>
              </a:rPr>
              <a:t>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Rejecting the null hypothesis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means that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the feature has an impact on churn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, while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failing to reject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it means that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the feature does not have a significant impact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083341" y="899015"/>
            <a:ext cx="6889210" cy="3638756"/>
            <a:chOff x="2083341" y="899015"/>
            <a:chExt cx="6889210" cy="3638756"/>
          </a:xfrm>
        </p:grpSpPr>
        <p:sp>
          <p:nvSpPr>
            <p:cNvPr id="2" name="Rectangle 1"/>
            <p:cNvSpPr/>
            <p:nvPr/>
          </p:nvSpPr>
          <p:spPr>
            <a:xfrm>
              <a:off x="2594451" y="1121451"/>
              <a:ext cx="6378100" cy="341632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4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4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374151"/>
                  </a:solidFill>
                  <a:latin typeface="Söhne"/>
                </a:rPr>
                <a:t>P-value for </a:t>
              </a:r>
              <a:r>
                <a:rPr lang="en-US" b="1" dirty="0" err="1">
                  <a:solidFill>
                    <a:srgbClr val="374151"/>
                  </a:solidFill>
                  <a:latin typeface="Söhne"/>
                </a:rPr>
                <a:t>TotalCharges</a:t>
              </a:r>
              <a:r>
                <a:rPr lang="en-US" b="1" dirty="0">
                  <a:solidFill>
                    <a:srgbClr val="374151"/>
                  </a:solidFill>
                  <a:latin typeface="Söhne"/>
                </a:rPr>
                <a:t>: </a:t>
              </a:r>
              <a:r>
                <a:rPr lang="en-US" b="1" dirty="0" smtClean="0">
                  <a:solidFill>
                    <a:srgbClr val="374151"/>
                  </a:solidFill>
                  <a:latin typeface="Söhne"/>
                </a:rPr>
                <a:t>0.5532</a:t>
              </a:r>
            </a:p>
            <a:p>
              <a:endParaRPr lang="en-US" dirty="0">
                <a:solidFill>
                  <a:srgbClr val="374151"/>
                </a:solidFill>
                <a:latin typeface="Söhne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374151"/>
                  </a:solidFill>
                  <a:latin typeface="Söhne"/>
                </a:rPr>
                <a:t>The p-value is relatively high (close to 0.5</a:t>
              </a:r>
              <a:r>
                <a:rPr lang="en-US" dirty="0" smtClean="0">
                  <a:solidFill>
                    <a:srgbClr val="374151"/>
                  </a:solidFill>
                  <a:latin typeface="Söhne"/>
                </a:rPr>
                <a:t>).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dirty="0">
                <a:solidFill>
                  <a:srgbClr val="374151"/>
                </a:solidFill>
                <a:latin typeface="Söhne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374151"/>
                  </a:solidFill>
                  <a:latin typeface="Söhne"/>
                </a:rPr>
                <a:t>Failing to reject the null hypothesis: This indicates that there is no significant relationship between "</a:t>
              </a:r>
              <a:r>
                <a:rPr lang="en-US" dirty="0" err="1">
                  <a:solidFill>
                    <a:srgbClr val="374151"/>
                  </a:solidFill>
                  <a:latin typeface="Söhne"/>
                </a:rPr>
                <a:t>TotalCharges</a:t>
              </a:r>
              <a:r>
                <a:rPr lang="en-US" dirty="0">
                  <a:solidFill>
                    <a:srgbClr val="374151"/>
                  </a:solidFill>
                  <a:latin typeface="Söhne"/>
                </a:rPr>
                <a:t>" (total charges accumulated by the customer) and the likelihood of "Churn</a:t>
              </a:r>
              <a:r>
                <a:rPr lang="en-US" dirty="0" smtClean="0">
                  <a:solidFill>
                    <a:srgbClr val="374151"/>
                  </a:solidFill>
                  <a:latin typeface="Söhne"/>
                </a:rPr>
                <a:t>.“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dirty="0">
                <a:solidFill>
                  <a:srgbClr val="374151"/>
                </a:solidFill>
                <a:latin typeface="Söhne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374151"/>
                  </a:solidFill>
                  <a:latin typeface="Söhne"/>
                </a:rPr>
                <a:t>Interpretation: The total charges a customer has accumulated over their entire tenure with the company do not have a significant impact on the likelihood of churn.</a:t>
              </a:r>
            </a:p>
          </p:txBody>
        </p:sp>
        <p:pic>
          <p:nvPicPr>
            <p:cNvPr id="8" name="Picture 4" descr="Push Pin Clip Art - Push Pin Cartoon Png PNG Image | Transparent PNG Free  Download on Seek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69878" y1="73534" x2="69878" y2="86371"/>
                          <a14:foregroundMark x1="70610" y1="85420" x2="72195" y2="66878"/>
                          <a14:backgroundMark x1="38049" y1="65293" x2="40976" y2="402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61215">
              <a:off x="1971482" y="1010874"/>
              <a:ext cx="970636" cy="746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4" descr="Push Pin Clip Art - Push Pin Cartoon Png PNG Image | Transparent PNG Free  Download on Seek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878" y1="73534" x2="69878" y2="86371"/>
                        <a14:foregroundMark x1="70610" y1="85420" x2="72195" y2="66878"/>
                        <a14:backgroundMark x1="38049" y1="65293" x2="40976" y2="4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29401">
            <a:off x="8427544" y="747992"/>
            <a:ext cx="970636" cy="7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ush Pin Clip Art - Push Pin Cartoon Png PNG Image | Transparent PNG Free  Download on Seek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878" y1="73534" x2="69878" y2="86371"/>
                        <a14:foregroundMark x1="70610" y1="85420" x2="72195" y2="66878"/>
                        <a14:backgroundMark x1="38049" y1="65293" x2="40976" y2="4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957" y="4215211"/>
            <a:ext cx="970636" cy="7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ush Pin Clip Art - Push Pin Cartoon Png PNG Image | Transparent PNG Free  Download on Seek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9878" y1="73534" x2="69878" y2="86371"/>
                        <a14:foregroundMark x1="70610" y1="85420" x2="72195" y2="66878"/>
                        <a14:backgroundMark x1="38049" y1="65293" x2="40976" y2="4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65083">
            <a:off x="83668" y="6271269"/>
            <a:ext cx="737453" cy="56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288730" y="185158"/>
            <a:ext cx="10414950" cy="832535"/>
            <a:chOff x="1676347" y="388710"/>
            <a:chExt cx="10760491" cy="832535"/>
          </a:xfrm>
        </p:grpSpPr>
        <p:sp>
          <p:nvSpPr>
            <p:cNvPr id="14" name="Rectangle 1"/>
            <p:cNvSpPr txBox="1">
              <a:spLocks noChangeArrowheads="1"/>
            </p:cNvSpPr>
            <p:nvPr/>
          </p:nvSpPr>
          <p:spPr bwMode="auto">
            <a:xfrm>
              <a:off x="1676347" y="445648"/>
              <a:ext cx="7846084" cy="775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Prediction,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 Hypothesis Test 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5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6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1288730" y="185158"/>
            <a:ext cx="10414950" cy="832535"/>
            <a:chOff x="1676347" y="388710"/>
            <a:chExt cx="10760491" cy="832535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1676347" y="445648"/>
              <a:ext cx="7846084" cy="775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Prediction,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 Hypothesis Test 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56" y="1411295"/>
            <a:ext cx="10985924" cy="497351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0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1288730" y="185158"/>
            <a:ext cx="10414950" cy="832535"/>
            <a:chOff x="1676347" y="388710"/>
            <a:chExt cx="10760491" cy="832535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1676347" y="445648"/>
              <a:ext cx="7846084" cy="775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Prediction,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 Hypothesis Test 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0328" y="2307469"/>
            <a:ext cx="6359859" cy="276838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8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16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84903" y="200702"/>
            <a:ext cx="10550690" cy="715194"/>
            <a:chOff x="1536103" y="388710"/>
            <a:chExt cx="10900735" cy="715194"/>
          </a:xfrm>
        </p:grpSpPr>
        <p:sp>
          <p:nvSpPr>
            <p:cNvPr id="7" name="Rectangle 1"/>
            <p:cNvSpPr txBox="1">
              <a:spLocks noChangeArrowheads="1"/>
            </p:cNvSpPr>
            <p:nvPr/>
          </p:nvSpPr>
          <p:spPr bwMode="auto">
            <a:xfrm>
              <a:off x="1536103" y="584147"/>
              <a:ext cx="8126577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Data Visualizations I</a:t>
              </a:r>
              <a:endParaRPr lang="en-US" altLang="en-US" sz="1800" dirty="0"/>
            </a:p>
          </p:txBody>
        </p:sp>
        <p:pic>
          <p:nvPicPr>
            <p:cNvPr id="8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81280" y="915896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866" y="1259764"/>
            <a:ext cx="9859751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4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17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84903" y="200702"/>
            <a:ext cx="10550690" cy="715194"/>
            <a:chOff x="1536103" y="388710"/>
            <a:chExt cx="10900735" cy="715194"/>
          </a:xfrm>
        </p:grpSpPr>
        <p:sp>
          <p:nvSpPr>
            <p:cNvPr id="7" name="Rectangle 1"/>
            <p:cNvSpPr txBox="1">
              <a:spLocks noChangeArrowheads="1"/>
            </p:cNvSpPr>
            <p:nvPr/>
          </p:nvSpPr>
          <p:spPr bwMode="auto">
            <a:xfrm>
              <a:off x="1536103" y="584147"/>
              <a:ext cx="8126577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Data Visualizations I</a:t>
              </a:r>
              <a:endParaRPr lang="en-US" altLang="en-US" sz="1800" dirty="0"/>
            </a:p>
          </p:txBody>
        </p:sp>
        <p:pic>
          <p:nvPicPr>
            <p:cNvPr id="8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139076" y="839096"/>
            <a:ext cx="12052924" cy="56176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59" y="1474083"/>
            <a:ext cx="9105635" cy="46443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77325" y="1474082"/>
            <a:ext cx="2958268" cy="4644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126" y="2460490"/>
            <a:ext cx="3415467" cy="251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2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18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84903" y="200702"/>
            <a:ext cx="10550690" cy="715194"/>
            <a:chOff x="1536103" y="388710"/>
            <a:chExt cx="10900735" cy="715194"/>
          </a:xfrm>
        </p:grpSpPr>
        <p:sp>
          <p:nvSpPr>
            <p:cNvPr id="7" name="Rectangle 1"/>
            <p:cNvSpPr txBox="1">
              <a:spLocks noChangeArrowheads="1"/>
            </p:cNvSpPr>
            <p:nvPr/>
          </p:nvSpPr>
          <p:spPr bwMode="auto">
            <a:xfrm>
              <a:off x="1536103" y="584147"/>
              <a:ext cx="8126577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Data Visualizations I</a:t>
              </a:r>
              <a:endParaRPr lang="en-US" altLang="en-US" sz="1800" dirty="0"/>
            </a:p>
          </p:txBody>
        </p:sp>
        <p:pic>
          <p:nvPicPr>
            <p:cNvPr id="8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81280" y="915896"/>
            <a:ext cx="12052924" cy="55315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28" y="1041815"/>
            <a:ext cx="10796727" cy="518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4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19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84903" y="200702"/>
            <a:ext cx="10550690" cy="715194"/>
            <a:chOff x="1536103" y="388710"/>
            <a:chExt cx="10900735" cy="715194"/>
          </a:xfrm>
        </p:grpSpPr>
        <p:sp>
          <p:nvSpPr>
            <p:cNvPr id="7" name="Rectangle 1"/>
            <p:cNvSpPr txBox="1">
              <a:spLocks noChangeArrowheads="1"/>
            </p:cNvSpPr>
            <p:nvPr/>
          </p:nvSpPr>
          <p:spPr bwMode="auto">
            <a:xfrm>
              <a:off x="1536103" y="584147"/>
              <a:ext cx="8126577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Data Visualizations I</a:t>
              </a:r>
              <a:endParaRPr lang="en-US" altLang="en-US" sz="1800" dirty="0"/>
            </a:p>
          </p:txBody>
        </p:sp>
        <p:pic>
          <p:nvPicPr>
            <p:cNvPr id="8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81280" y="915896"/>
            <a:ext cx="12052924" cy="55212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669" y="1203397"/>
            <a:ext cx="7160240" cy="513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0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280" y="1017693"/>
            <a:ext cx="12052924" cy="54110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sp>
        <p:nvSpPr>
          <p:cNvPr id="7" name="Slide Number Placeholder 1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D5588A-2571-46AB-BFB2-E6D84C737A0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Picture 10" descr="Customer Churn: How to Reduce it? | Flow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5"/>
          <a:stretch/>
        </p:blipFill>
        <p:spPr bwMode="auto">
          <a:xfrm>
            <a:off x="666750" y="1443406"/>
            <a:ext cx="5032374" cy="518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107186601"/>
              </p:ext>
            </p:extLst>
          </p:nvPr>
        </p:nvGraphicFramePr>
        <p:xfrm>
          <a:off x="4307840" y="1443406"/>
          <a:ext cx="9398000" cy="4912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81906" y="224906"/>
            <a:ext cx="10771894" cy="830999"/>
            <a:chOff x="811633" y="417946"/>
            <a:chExt cx="10771894" cy="830999"/>
          </a:xfrm>
        </p:grpSpPr>
        <p:sp>
          <p:nvSpPr>
            <p:cNvPr id="14" name="Rectangle 1"/>
            <p:cNvSpPr txBox="1">
              <a:spLocks noChangeArrowheads="1"/>
            </p:cNvSpPr>
            <p:nvPr/>
          </p:nvSpPr>
          <p:spPr bwMode="auto">
            <a:xfrm>
              <a:off x="811633" y="417948"/>
              <a:ext cx="9575506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 using Logistic Regression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5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2200" y="417946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346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20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84903" y="200702"/>
            <a:ext cx="10550690" cy="715194"/>
            <a:chOff x="1536103" y="388710"/>
            <a:chExt cx="10900735" cy="715194"/>
          </a:xfrm>
        </p:grpSpPr>
        <p:sp>
          <p:nvSpPr>
            <p:cNvPr id="7" name="Rectangle 1"/>
            <p:cNvSpPr txBox="1">
              <a:spLocks noChangeArrowheads="1"/>
            </p:cNvSpPr>
            <p:nvPr/>
          </p:nvSpPr>
          <p:spPr bwMode="auto">
            <a:xfrm>
              <a:off x="1536103" y="584147"/>
              <a:ext cx="8126577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Data Visualizations I</a:t>
              </a:r>
              <a:endParaRPr lang="en-US" altLang="en-US" sz="1800" dirty="0"/>
            </a:p>
          </p:txBody>
        </p:sp>
        <p:pic>
          <p:nvPicPr>
            <p:cNvPr id="8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65315" y="894737"/>
            <a:ext cx="12052924" cy="55612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99" y="1009856"/>
            <a:ext cx="4792331" cy="26096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350" y="1009856"/>
            <a:ext cx="5743575" cy="26096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99" y="3696514"/>
            <a:ext cx="4803869" cy="2762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8350" y="3693216"/>
            <a:ext cx="5743575" cy="27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4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21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84903" y="200702"/>
            <a:ext cx="10550690" cy="715194"/>
            <a:chOff x="1536103" y="388710"/>
            <a:chExt cx="10900735" cy="715194"/>
          </a:xfrm>
        </p:grpSpPr>
        <p:sp>
          <p:nvSpPr>
            <p:cNvPr id="7" name="Rectangle 1"/>
            <p:cNvSpPr txBox="1">
              <a:spLocks noChangeArrowheads="1"/>
            </p:cNvSpPr>
            <p:nvPr/>
          </p:nvSpPr>
          <p:spPr bwMode="auto">
            <a:xfrm>
              <a:off x="1536103" y="584147"/>
              <a:ext cx="8126577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Data Visualizations I</a:t>
              </a:r>
              <a:endParaRPr lang="en-US" altLang="en-US" sz="1800" dirty="0"/>
            </a:p>
          </p:txBody>
        </p:sp>
        <p:pic>
          <p:nvPicPr>
            <p:cNvPr id="8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81280" y="915896"/>
            <a:ext cx="12052924" cy="54404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39" y="1614726"/>
            <a:ext cx="11581754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0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22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84903" y="200702"/>
            <a:ext cx="10550690" cy="715194"/>
            <a:chOff x="1536103" y="388710"/>
            <a:chExt cx="10900735" cy="715194"/>
          </a:xfrm>
        </p:grpSpPr>
        <p:sp>
          <p:nvSpPr>
            <p:cNvPr id="7" name="Rectangle 1"/>
            <p:cNvSpPr txBox="1">
              <a:spLocks noChangeArrowheads="1"/>
            </p:cNvSpPr>
            <p:nvPr/>
          </p:nvSpPr>
          <p:spPr bwMode="auto">
            <a:xfrm>
              <a:off x="1536103" y="584147"/>
              <a:ext cx="8126577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Data Visualizations I</a:t>
              </a:r>
              <a:endParaRPr lang="en-US" altLang="en-US" sz="1800" dirty="0"/>
            </a:p>
          </p:txBody>
        </p:sp>
        <p:pic>
          <p:nvPicPr>
            <p:cNvPr id="8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81280" y="915896"/>
            <a:ext cx="12052924" cy="54404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51" y="1101212"/>
            <a:ext cx="11493014" cy="505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23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54913" y="185158"/>
            <a:ext cx="11298655" cy="715194"/>
            <a:chOff x="763323" y="388710"/>
            <a:chExt cx="11673515" cy="71519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763323" y="584147"/>
              <a:ext cx="9672128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Modeling, Model Evaluation</a:t>
              </a:r>
              <a:endParaRPr lang="en-US" altLang="en-US" sz="3600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280" y="1017693"/>
            <a:ext cx="12052924" cy="5338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81"/>
          <a:stretch/>
        </p:blipFill>
        <p:spPr>
          <a:xfrm>
            <a:off x="190454" y="2362199"/>
            <a:ext cx="3330014" cy="3286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136" y="1643604"/>
            <a:ext cx="6652927" cy="423818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971539" y="3585534"/>
            <a:ext cx="1006996" cy="625033"/>
          </a:xfrm>
          <a:prstGeom prst="rightArrow">
            <a:avLst/>
          </a:prstGeom>
          <a:solidFill>
            <a:srgbClr val="4C6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 bwMode="auto">
          <a:xfrm>
            <a:off x="3482585" y="2845454"/>
            <a:ext cx="1878933" cy="210519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5">
                    <a:lumMod val="50000"/>
                  </a:schemeClr>
                </a:solidFill>
                <a:latin typeface="Inter"/>
              </a:rPr>
              <a:t>Label</a:t>
            </a:r>
          </a:p>
          <a:p>
            <a:endParaRPr lang="en-US" altLang="en-US" sz="3200" dirty="0" smtClean="0">
              <a:solidFill>
                <a:schemeClr val="accent5">
                  <a:lumMod val="50000"/>
                </a:schemeClr>
              </a:solidFill>
              <a:latin typeface="Inter"/>
            </a:endParaRPr>
          </a:p>
          <a:p>
            <a:r>
              <a:rPr lang="en-US" altLang="en-US" sz="2800" dirty="0" smtClean="0">
                <a:solidFill>
                  <a:schemeClr val="accent5">
                    <a:lumMod val="50000"/>
                  </a:schemeClr>
                </a:solidFill>
                <a:latin typeface="Inter"/>
              </a:rPr>
              <a:t> </a:t>
            </a:r>
          </a:p>
          <a:p>
            <a:endParaRPr lang="en-US" altLang="en-US" sz="2800" dirty="0" smtClean="0">
              <a:solidFill>
                <a:schemeClr val="accent5">
                  <a:lumMod val="50000"/>
                </a:schemeClr>
              </a:solidFill>
              <a:latin typeface="Inter"/>
            </a:endParaRPr>
          </a:p>
          <a:p>
            <a:r>
              <a:rPr lang="en-US" altLang="en-US" sz="3200" b="1" dirty="0" smtClean="0">
                <a:solidFill>
                  <a:schemeClr val="accent5">
                    <a:lumMod val="50000"/>
                  </a:schemeClr>
                </a:solidFill>
                <a:latin typeface="Inter"/>
              </a:rPr>
              <a:t>Encoder</a:t>
            </a:r>
            <a:endParaRPr lang="en-US" altLang="en-US" sz="2800" b="1" dirty="0">
              <a:solidFill>
                <a:schemeClr val="accent5">
                  <a:lumMod val="50000"/>
                </a:schemeClr>
              </a:solidFill>
              <a:latin typeface="Inter"/>
            </a:endParaRPr>
          </a:p>
        </p:txBody>
      </p:sp>
      <p:pic>
        <p:nvPicPr>
          <p:cNvPr id="5126" name="Picture 6" descr="True | Img dictionary Wiki | Fando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49110">
            <a:off x="6152765" y="2895519"/>
            <a:ext cx="4670412" cy="19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65544">
            <a:off x="487345" y="3195236"/>
            <a:ext cx="2698349" cy="162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2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54913" y="185158"/>
            <a:ext cx="11298655" cy="715194"/>
            <a:chOff x="763323" y="388710"/>
            <a:chExt cx="11673515" cy="71519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763323" y="584147"/>
              <a:ext cx="9672128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Modeling, Model Evaluation</a:t>
              </a:r>
              <a:endParaRPr lang="en-US" altLang="en-US" sz="3600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280" y="1017693"/>
            <a:ext cx="12052924" cy="5429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5" y="1055297"/>
            <a:ext cx="11764932" cy="477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6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85614" y="185158"/>
            <a:ext cx="11567953" cy="715194"/>
            <a:chOff x="485090" y="388710"/>
            <a:chExt cx="11951748" cy="71519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485090" y="584147"/>
              <a:ext cx="10228608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Select Features &amp;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 </a:t>
              </a: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Evaluation </a:t>
              </a:r>
              <a:endParaRPr lang="en-US" altLang="en-US" sz="3600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139076" y="1017693"/>
            <a:ext cx="12052924" cy="56948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grpSp>
        <p:nvGrpSpPr>
          <p:cNvPr id="15" name="Group 14"/>
          <p:cNvGrpSpPr/>
          <p:nvPr/>
        </p:nvGrpSpPr>
        <p:grpSpPr>
          <a:xfrm>
            <a:off x="385613" y="1110332"/>
            <a:ext cx="4138761" cy="1928775"/>
            <a:chOff x="385614" y="1110332"/>
            <a:chExt cx="3916482" cy="19287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5614" y="1110332"/>
              <a:ext cx="3916482" cy="1928775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507437" y="1316248"/>
              <a:ext cx="3563819" cy="5847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/>
                <a:t>Option 1</a:t>
              </a:r>
            </a:p>
            <a:p>
              <a:pPr algn="ctr"/>
              <a:r>
                <a:rPr lang="en-US" sz="1600" b="1" dirty="0" err="1" smtClean="0"/>
                <a:t>SelectKBest</a:t>
              </a:r>
              <a:r>
                <a:rPr lang="en-US" sz="1600" b="1" dirty="0" smtClean="0"/>
                <a:t> </a:t>
              </a:r>
              <a:r>
                <a:rPr lang="en-US" sz="1600" b="1" dirty="0"/>
                <a:t>algorithm </a:t>
              </a:r>
              <a:r>
                <a:rPr lang="en-US" sz="1600" b="1" dirty="0" smtClean="0"/>
                <a:t>&gt;&gt; chi-squared </a:t>
              </a:r>
              <a:r>
                <a:rPr lang="en-US" sz="1600" b="1" dirty="0"/>
                <a:t>test</a:t>
              </a:r>
              <a:endParaRPr lang="en-US" b="1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3750" y="1123584"/>
            <a:ext cx="4638675" cy="192297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6564" y="4445176"/>
            <a:ext cx="4001094" cy="2165974"/>
            <a:chOff x="385615" y="3660443"/>
            <a:chExt cx="3916482" cy="18831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5615" y="3660443"/>
              <a:ext cx="3916482" cy="1883107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57944" y="3875169"/>
              <a:ext cx="3733058" cy="50840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Option </a:t>
              </a:r>
              <a:r>
                <a:rPr lang="en-US" sz="1600" b="1" dirty="0" smtClean="0"/>
                <a:t>4</a:t>
              </a:r>
            </a:p>
            <a:p>
              <a:pPr algn="ctr"/>
              <a:r>
                <a:rPr lang="en-US" sz="1600" b="1" dirty="0" err="1"/>
                <a:t>ExhaustiveFeatureSelector</a:t>
              </a:r>
              <a:endParaRPr lang="en-US" b="1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4442" y="4420284"/>
            <a:ext cx="4570958" cy="229223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274035" y="1353744"/>
            <a:ext cx="4416867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Option 2</a:t>
            </a:r>
          </a:p>
          <a:p>
            <a:pPr algn="ctr"/>
            <a:r>
              <a:rPr lang="en-US" sz="1600" b="1" dirty="0" err="1" smtClean="0"/>
              <a:t>SelectFromModel</a:t>
            </a:r>
            <a:r>
              <a:rPr lang="en-US" sz="1600" b="1" dirty="0" smtClean="0"/>
              <a:t> &gt;&gt; </a:t>
            </a:r>
            <a:r>
              <a:rPr lang="en-US" sz="1600" b="1" dirty="0" err="1" smtClean="0"/>
              <a:t>RandomForestClassifier</a:t>
            </a:r>
            <a:endParaRPr lang="en-US" b="1" dirty="0"/>
          </a:p>
        </p:txBody>
      </p:sp>
      <p:grpSp>
        <p:nvGrpSpPr>
          <p:cNvPr id="38" name="Group 37"/>
          <p:cNvGrpSpPr/>
          <p:nvPr/>
        </p:nvGrpSpPr>
        <p:grpSpPr>
          <a:xfrm>
            <a:off x="3523900" y="2467416"/>
            <a:ext cx="4723148" cy="1958709"/>
            <a:chOff x="3134977" y="2307309"/>
            <a:chExt cx="4723148" cy="1885133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4977" y="2307309"/>
              <a:ext cx="4723148" cy="1885133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3285838" y="2507752"/>
              <a:ext cx="4318603" cy="62205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Option 3</a:t>
              </a:r>
              <a:endParaRPr lang="en-US" b="1" dirty="0" smtClean="0"/>
            </a:p>
            <a:p>
              <a:pPr algn="ctr"/>
              <a:r>
                <a:rPr lang="en-US" b="1" dirty="0" err="1" smtClean="0"/>
                <a:t>GenericUnivariateSelect</a:t>
              </a:r>
              <a:r>
                <a:rPr lang="en-US" b="1" dirty="0" smtClean="0"/>
                <a:t> </a:t>
              </a:r>
              <a:r>
                <a:rPr lang="en-US" b="1" dirty="0"/>
                <a:t>&gt;&gt; </a:t>
              </a:r>
              <a:r>
                <a:rPr lang="en-US" b="1" dirty="0" err="1" smtClean="0"/>
                <a:t>f_classif</a:t>
              </a:r>
              <a:r>
                <a:rPr lang="en-US" b="1" dirty="0" smtClean="0"/>
                <a:t> test </a:t>
              </a:r>
              <a:endParaRPr lang="en-US" sz="2000" b="1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7350352" y="4683266"/>
            <a:ext cx="4319138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Option </a:t>
            </a:r>
            <a:r>
              <a:rPr lang="en-US" sz="1600" b="1" dirty="0" smtClean="0"/>
              <a:t>4</a:t>
            </a:r>
          </a:p>
          <a:p>
            <a:pPr algn="ctr"/>
            <a:r>
              <a:rPr lang="en-US" sz="1600" b="1" dirty="0" smtClean="0"/>
              <a:t>Greedy</a:t>
            </a:r>
            <a:endParaRPr lang="en-US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85614" y="185158"/>
            <a:ext cx="11567953" cy="715194"/>
            <a:chOff x="485090" y="388710"/>
            <a:chExt cx="11951748" cy="71519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485090" y="584147"/>
              <a:ext cx="10228608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Select Features &amp;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 </a:t>
              </a: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Evaluation </a:t>
              </a:r>
              <a:endParaRPr lang="en-US" altLang="en-US" sz="3600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139076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853832"/>
              </p:ext>
            </p:extLst>
          </p:nvPr>
        </p:nvGraphicFramePr>
        <p:xfrm>
          <a:off x="436251" y="2000877"/>
          <a:ext cx="11458574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186">
                  <a:extLst>
                    <a:ext uri="{9D8B030D-6E8A-4147-A177-3AD203B41FA5}">
                      <a16:colId xmlns:a16="http://schemas.microsoft.com/office/drawing/2014/main" val="3574423812"/>
                    </a:ext>
                  </a:extLst>
                </a:gridCol>
                <a:gridCol w="1072286">
                  <a:extLst>
                    <a:ext uri="{9D8B030D-6E8A-4147-A177-3AD203B41FA5}">
                      <a16:colId xmlns:a16="http://schemas.microsoft.com/office/drawing/2014/main" val="3949147430"/>
                    </a:ext>
                  </a:extLst>
                </a:gridCol>
                <a:gridCol w="1241472">
                  <a:extLst>
                    <a:ext uri="{9D8B030D-6E8A-4147-A177-3AD203B41FA5}">
                      <a16:colId xmlns:a16="http://schemas.microsoft.com/office/drawing/2014/main" val="356547331"/>
                    </a:ext>
                  </a:extLst>
                </a:gridCol>
                <a:gridCol w="1189744">
                  <a:extLst>
                    <a:ext uri="{9D8B030D-6E8A-4147-A177-3AD203B41FA5}">
                      <a16:colId xmlns:a16="http://schemas.microsoft.com/office/drawing/2014/main" val="3175710701"/>
                    </a:ext>
                  </a:extLst>
                </a:gridCol>
                <a:gridCol w="1241472">
                  <a:extLst>
                    <a:ext uri="{9D8B030D-6E8A-4147-A177-3AD203B41FA5}">
                      <a16:colId xmlns:a16="http://schemas.microsoft.com/office/drawing/2014/main" val="1516720232"/>
                    </a:ext>
                  </a:extLst>
                </a:gridCol>
                <a:gridCol w="1044905">
                  <a:extLst>
                    <a:ext uri="{9D8B030D-6E8A-4147-A177-3AD203B41FA5}">
                      <a16:colId xmlns:a16="http://schemas.microsoft.com/office/drawing/2014/main" val="1013001970"/>
                    </a:ext>
                  </a:extLst>
                </a:gridCol>
                <a:gridCol w="1065599">
                  <a:extLst>
                    <a:ext uri="{9D8B030D-6E8A-4147-A177-3AD203B41FA5}">
                      <a16:colId xmlns:a16="http://schemas.microsoft.com/office/drawing/2014/main" val="2039587044"/>
                    </a:ext>
                  </a:extLst>
                </a:gridCol>
                <a:gridCol w="962141">
                  <a:extLst>
                    <a:ext uri="{9D8B030D-6E8A-4147-A177-3AD203B41FA5}">
                      <a16:colId xmlns:a16="http://schemas.microsoft.com/office/drawing/2014/main" val="2715491174"/>
                    </a:ext>
                  </a:extLst>
                </a:gridCol>
                <a:gridCol w="1816769">
                  <a:extLst>
                    <a:ext uri="{9D8B030D-6E8A-4147-A177-3AD203B41FA5}">
                      <a16:colId xmlns:a16="http://schemas.microsoft.com/office/drawing/2014/main" val="2788627544"/>
                    </a:ext>
                  </a:extLst>
                </a:gridCol>
              </a:tblGrid>
              <a:tr h="30417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Feature</a:t>
                      </a:r>
                      <a:r>
                        <a:rPr lang="en-US" sz="16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By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Features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# of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features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Accuracy by using </a:t>
                      </a:r>
                    </a:p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Logistic Regression 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971725"/>
                  </a:ext>
                </a:extLst>
              </a:tr>
              <a:tr h="5744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Select K Best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Tenure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effectLst/>
                        </a:rPr>
                        <a:t>Contract</a:t>
                      </a:r>
                      <a:endParaRPr lang="en-US" sz="1400" b="1" dirty="0" smtClean="0">
                        <a:effectLst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Monthly</a:t>
                      </a:r>
                    </a:p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Charges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Total</a:t>
                      </a:r>
                    </a:p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Charges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solidFill>
                      <a:srgbClr val="E8A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 smtClean="0">
                          <a:effectLst/>
                        </a:rPr>
                        <a:t>Online</a:t>
                      </a:r>
                    </a:p>
                    <a:p>
                      <a:pPr algn="ctr" fontAlgn="ctr"/>
                      <a:r>
                        <a:rPr lang="en-US" sz="1600" b="0" dirty="0" smtClean="0">
                          <a:effectLst/>
                        </a:rPr>
                        <a:t>Security</a:t>
                      </a:r>
                      <a:endParaRPr lang="en-US" sz="1600" b="0" dirty="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>
                          <a:effectLst/>
                        </a:rPr>
                        <a:t>Churn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6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-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568360"/>
                  </a:ext>
                </a:extLst>
              </a:tr>
              <a:tr h="5744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Select</a:t>
                      </a:r>
                    </a:p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From Model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Tenure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Contract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Monthly</a:t>
                      </a:r>
                    </a:p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Charges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Total</a:t>
                      </a:r>
                    </a:p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Charges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solidFill>
                      <a:srgbClr val="E8A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-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 smtClean="0">
                          <a:effectLst/>
                        </a:rPr>
                        <a:t>Payment</a:t>
                      </a:r>
                    </a:p>
                    <a:p>
                      <a:pPr algn="ctr" fontAlgn="ctr"/>
                      <a:r>
                        <a:rPr lang="en-US" sz="1600" b="0" dirty="0" smtClean="0">
                          <a:effectLst/>
                        </a:rPr>
                        <a:t>Method</a:t>
                      </a:r>
                      <a:endParaRPr lang="en-US" sz="1600" b="0" dirty="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5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</a:t>
                      </a:r>
                      <a:endParaRPr lang="en-US" sz="1600" b="1" dirty="0"/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563518"/>
                  </a:ext>
                </a:extLst>
              </a:tr>
              <a:tr h="52515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Generic</a:t>
                      </a:r>
                    </a:p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Univariate Select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Tenure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Contract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Monthly</a:t>
                      </a:r>
                    </a:p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Charges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Total</a:t>
                      </a:r>
                    </a:p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Charges</a:t>
                      </a:r>
                    </a:p>
                  </a:txBody>
                  <a:tcPr anchor="ctr">
                    <a:solidFill>
                      <a:srgbClr val="E8A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 smtClean="0">
                          <a:effectLst/>
                        </a:rPr>
                        <a:t>Online</a:t>
                      </a:r>
                    </a:p>
                    <a:p>
                      <a:pPr algn="ctr" fontAlgn="ctr"/>
                      <a:r>
                        <a:rPr lang="en-US" sz="1600" b="0" dirty="0" smtClean="0">
                          <a:effectLst/>
                        </a:rPr>
                        <a:t>Security</a:t>
                      </a:r>
                      <a:endParaRPr lang="en-US" sz="1600" b="0" dirty="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 smtClean="0">
                          <a:effectLst/>
                        </a:rPr>
                        <a:t>Paperless</a:t>
                      </a:r>
                    </a:p>
                    <a:p>
                      <a:pPr algn="ctr" fontAlgn="ctr"/>
                      <a:r>
                        <a:rPr lang="en-US" sz="1600" b="0" dirty="0" smtClean="0">
                          <a:effectLst/>
                        </a:rPr>
                        <a:t>Billing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6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/>
                        <a:t>0.799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082397"/>
                  </a:ext>
                </a:extLst>
              </a:tr>
              <a:tr h="5744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Exhaustive</a:t>
                      </a:r>
                      <a:r>
                        <a:rPr lang="en-US" sz="16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Feature</a:t>
                      </a:r>
                    </a:p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Selector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Tenure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Contract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Monthly</a:t>
                      </a:r>
                    </a:p>
                    <a:p>
                      <a:pPr algn="ctr" fontAlgn="ctr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Charges</a:t>
                      </a:r>
                      <a:endParaRPr lang="en-US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  <a:p>
                      <a:pPr algn="ctr" fontAlgn="ctr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Charges</a:t>
                      </a:r>
                      <a:endParaRPr lang="en-US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A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</a:t>
                      </a:r>
                    </a:p>
                    <a:p>
                      <a:pPr algn="ctr" fontAlgn="ctr"/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Security</a:t>
                      </a:r>
                      <a:endParaRPr lang="en-US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 smtClean="0">
                          <a:effectLst/>
                        </a:rPr>
                        <a:t>-</a:t>
                      </a:r>
                      <a:endParaRPr lang="en-US" sz="1400" b="0" dirty="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/>
                        <a:t>0.78</a:t>
                      </a:r>
                      <a:endParaRPr lang="en-US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989612"/>
                  </a:ext>
                </a:extLst>
              </a:tr>
              <a:tr h="5744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Greedy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Tenure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Contract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Monthly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Charges</a:t>
                      </a:r>
                      <a:endParaRPr lang="en-US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Charges</a:t>
                      </a:r>
                      <a:endParaRPr lang="en-US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A5F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Security</a:t>
                      </a:r>
                      <a:endParaRPr lang="en-US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 smtClean="0">
                          <a:effectLst/>
                        </a:rPr>
                        <a:t>-</a:t>
                      </a:r>
                      <a:endParaRPr lang="en-US" sz="1400" b="0" dirty="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</a:t>
                      </a:r>
                      <a:endParaRPr lang="en-US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292318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4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27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36903" y="185158"/>
            <a:ext cx="11516664" cy="818684"/>
            <a:chOff x="538081" y="388710"/>
            <a:chExt cx="11898757" cy="81868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538081" y="459497"/>
              <a:ext cx="10122613" cy="747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Business 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Recommendations I</a:t>
              </a:r>
              <a:endParaRPr lang="en-US" sz="3600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  <a:p>
              <a:endParaRPr lang="en-US" altLang="en-US" sz="1800" dirty="0"/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280" y="1017693"/>
            <a:ext cx="12052924" cy="5338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368077" y="1941254"/>
            <a:ext cx="6553833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Feature-Specific Accuracy Calculation using Logistic </a:t>
            </a:r>
            <a:r>
              <a:rPr lang="en-US" dirty="0" err="1" smtClean="0"/>
              <a:t>RegressionThis</a:t>
            </a:r>
            <a:r>
              <a:rPr lang="en-US" dirty="0" smtClean="0"/>
              <a:t> </a:t>
            </a:r>
            <a:r>
              <a:rPr lang="en-US" dirty="0"/>
              <a:t>code snippet focuses on calculating accuracy scores for specific features in a dataset using logistic regression. It defines a list of selected features, splits the dataset into training and testing sets, and then employs logistic regression to predict outcomes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The accuracy score for each individual feature is computed and presented in percentage form. This approach provides insights into how well the logistic regression model performs for each feature independently.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509021"/>
              </p:ext>
            </p:extLst>
          </p:nvPr>
        </p:nvGraphicFramePr>
        <p:xfrm>
          <a:off x="7366271" y="1941254"/>
          <a:ext cx="4428314" cy="3493500"/>
        </p:xfrm>
        <a:graphic>
          <a:graphicData uri="http://schemas.openxmlformats.org/drawingml/2006/table">
            <a:tbl>
              <a:tblPr/>
              <a:tblGrid>
                <a:gridCol w="2125108">
                  <a:extLst>
                    <a:ext uri="{9D8B030D-6E8A-4147-A177-3AD203B41FA5}">
                      <a16:colId xmlns:a16="http://schemas.microsoft.com/office/drawing/2014/main" val="4271913582"/>
                    </a:ext>
                  </a:extLst>
                </a:gridCol>
                <a:gridCol w="2303206">
                  <a:extLst>
                    <a:ext uri="{9D8B030D-6E8A-4147-A177-3AD203B41FA5}">
                      <a16:colId xmlns:a16="http://schemas.microsoft.com/office/drawing/2014/main" val="2929278843"/>
                    </a:ext>
                  </a:extLst>
                </a:gridCol>
              </a:tblGrid>
              <a:tr h="407942">
                <a:tc>
                  <a:txBody>
                    <a:bodyPr/>
                    <a:lstStyle/>
                    <a:p>
                      <a:pPr marL="18288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</a:rPr>
                        <a:t>Feature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dirty="0" smtClean="0">
                          <a:effectLst/>
                        </a:rPr>
                        <a:t>Accuracy by</a:t>
                      </a:r>
                    </a:p>
                    <a:p>
                      <a:pPr algn="ctr" fontAlgn="b"/>
                      <a:r>
                        <a:rPr lang="en-US" sz="2000" b="1" dirty="0" smtClean="0">
                          <a:effectLst/>
                        </a:rPr>
                        <a:t>Logistic</a:t>
                      </a:r>
                      <a:r>
                        <a:rPr lang="en-US" sz="2000" b="1" baseline="0" dirty="0" smtClean="0">
                          <a:effectLst/>
                        </a:rPr>
                        <a:t> Regression</a:t>
                      </a:r>
                      <a:endParaRPr lang="en-US" sz="2000" b="1" dirty="0" smtClean="0">
                        <a:effectLst/>
                      </a:endParaRP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79105"/>
                  </a:ext>
                </a:extLst>
              </a:tr>
              <a:tr h="480650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1800" b="1" dirty="0" smtClean="0">
                          <a:effectLst/>
                        </a:rPr>
                        <a:t>Tenure</a:t>
                      </a:r>
                      <a:endParaRPr lang="en-US" sz="18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algn="ctr"/>
                      <a:r>
                        <a:rPr lang="en-US" b="1" dirty="0" smtClean="0"/>
                        <a:t>75.09%</a:t>
                      </a:r>
                      <a:endParaRPr lang="en-US" b="1" dirty="0"/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027136"/>
                  </a:ext>
                </a:extLst>
              </a:tr>
              <a:tr h="480650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1800" b="1" dirty="0" smtClean="0">
                          <a:effectLst/>
                        </a:rPr>
                        <a:t>Contract</a:t>
                      </a:r>
                      <a:endParaRPr lang="en-US" sz="18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algn="ctr"/>
                      <a:r>
                        <a:rPr lang="en-US" b="1" dirty="0" smtClean="0"/>
                        <a:t>75.30%</a:t>
                      </a:r>
                      <a:endParaRPr lang="en-US" b="1" dirty="0"/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236244"/>
                  </a:ext>
                </a:extLst>
              </a:tr>
              <a:tr h="480650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1800" b="1" dirty="0" smtClean="0">
                          <a:effectLst/>
                        </a:rPr>
                        <a:t>Monthly Charges</a:t>
                      </a:r>
                      <a:endParaRPr lang="en-US" sz="18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75.30%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601752"/>
                  </a:ext>
                </a:extLst>
              </a:tr>
              <a:tr h="480650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1800" b="1" dirty="0" smtClean="0">
                          <a:effectLst/>
                        </a:rPr>
                        <a:t>Total</a:t>
                      </a:r>
                      <a:r>
                        <a:rPr lang="en-US" sz="1800" b="1" baseline="0" dirty="0" smtClean="0">
                          <a:effectLst/>
                        </a:rPr>
                        <a:t> Charges</a:t>
                      </a:r>
                      <a:endParaRPr lang="en-US" sz="18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75.30%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247144"/>
                  </a:ext>
                </a:extLst>
              </a:tr>
              <a:tr h="480650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1800" b="1" dirty="0" smtClean="0">
                          <a:effectLst/>
                        </a:rPr>
                        <a:t>Online Security</a:t>
                      </a:r>
                      <a:endParaRPr lang="en-US" sz="18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75.30%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03071"/>
                  </a:ext>
                </a:extLst>
              </a:tr>
              <a:tr h="480650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1800" b="1" dirty="0" smtClean="0">
                          <a:effectLst/>
                        </a:rPr>
                        <a:t>Payment Method</a:t>
                      </a:r>
                      <a:endParaRPr lang="en-US" sz="18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75.30%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960788"/>
                  </a:ext>
                </a:extLst>
              </a:tr>
            </a:tbl>
          </a:graphicData>
        </a:graphic>
      </p:graphicFrame>
      <p:pic>
        <p:nvPicPr>
          <p:cNvPr id="13" name="Picture 4" descr="Push Pin Clip Art - Push Pin Cartoon Png PNG Image | Transparent PNG Free  Download on Seek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9878" y1="73534" x2="69878" y2="86371"/>
                        <a14:foregroundMark x1="70610" y1="85420" x2="72195" y2="66878"/>
                        <a14:backgroundMark x1="38049" y1="65293" x2="40976" y2="4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61215">
            <a:off x="199988" y="1854570"/>
            <a:ext cx="473830" cy="36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Push Pin Clip Art - Push Pin Cartoon Png PNG Image | Transparent PNG Free  Download on Seek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9878" y1="73534" x2="69878" y2="86371"/>
                        <a14:foregroundMark x1="70610" y1="85420" x2="72195" y2="66878"/>
                        <a14:backgroundMark x1="38049" y1="65293" x2="40976" y2="4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83391">
            <a:off x="6566759" y="1681548"/>
            <a:ext cx="473830" cy="36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35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/>
          <p:cNvGrpSpPr/>
          <p:nvPr/>
        </p:nvGrpSpPr>
        <p:grpSpPr>
          <a:xfrm>
            <a:off x="-25648" y="166108"/>
            <a:ext cx="12450518" cy="851585"/>
            <a:chOff x="-279142" y="369660"/>
            <a:chExt cx="12863595" cy="851585"/>
          </a:xfrm>
        </p:grpSpPr>
        <p:sp>
          <p:nvSpPr>
            <p:cNvPr id="156" name="Rectangle 1"/>
            <p:cNvSpPr txBox="1">
              <a:spLocks noChangeArrowheads="1"/>
            </p:cNvSpPr>
            <p:nvPr/>
          </p:nvSpPr>
          <p:spPr bwMode="auto">
            <a:xfrm>
              <a:off x="-279142" y="445648"/>
              <a:ext cx="11757069" cy="775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Prediction,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 Hypothesis </a:t>
              </a: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Test 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&amp; Feature Selection  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57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3126" y="36966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8" name="Rectangle 157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114118"/>
              </p:ext>
            </p:extLst>
          </p:nvPr>
        </p:nvGraphicFramePr>
        <p:xfrm>
          <a:off x="575621" y="1657773"/>
          <a:ext cx="11064241" cy="4480560"/>
        </p:xfrm>
        <a:graphic>
          <a:graphicData uri="http://schemas.openxmlformats.org/drawingml/2006/table">
            <a:tbl>
              <a:tblPr/>
              <a:tblGrid>
                <a:gridCol w="1480643">
                  <a:extLst>
                    <a:ext uri="{9D8B030D-6E8A-4147-A177-3AD203B41FA5}">
                      <a16:colId xmlns:a16="http://schemas.microsoft.com/office/drawing/2014/main" val="4271913582"/>
                    </a:ext>
                  </a:extLst>
                </a:gridCol>
                <a:gridCol w="4898283">
                  <a:extLst>
                    <a:ext uri="{9D8B030D-6E8A-4147-A177-3AD203B41FA5}">
                      <a16:colId xmlns:a16="http://schemas.microsoft.com/office/drawing/2014/main" val="1577762898"/>
                    </a:ext>
                  </a:extLst>
                </a:gridCol>
                <a:gridCol w="4685315">
                  <a:extLst>
                    <a:ext uri="{9D8B030D-6E8A-4147-A177-3AD203B41FA5}">
                      <a16:colId xmlns:a16="http://schemas.microsoft.com/office/drawing/2014/main" val="2929278843"/>
                    </a:ext>
                  </a:extLst>
                </a:gridCol>
              </a:tblGrid>
              <a:tr h="467260"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2000" b="1" dirty="0">
                          <a:effectLst/>
                        </a:rPr>
                        <a:t>Aspect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dirty="0">
                          <a:effectLst/>
                        </a:rPr>
                        <a:t>Hypothesis Testing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dirty="0">
                          <a:effectLst/>
                        </a:rPr>
                        <a:t>Feature Selection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79105"/>
                  </a:ext>
                </a:extLst>
              </a:tr>
              <a:tr h="1328866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>
                          <a:effectLst/>
                        </a:rPr>
                        <a:t>Strengths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effectLst/>
                        </a:rPr>
                        <a:t>Formal </a:t>
                      </a:r>
                      <a:r>
                        <a:rPr lang="en-US" sz="1800" dirty="0">
                          <a:effectLst/>
                        </a:rPr>
                        <a:t>and statistically </a:t>
                      </a:r>
                      <a:r>
                        <a:rPr lang="en-US" sz="1800" dirty="0" smtClean="0">
                          <a:effectLst/>
                        </a:rPr>
                        <a:t>rigorous</a:t>
                      </a:r>
                    </a:p>
                    <a:p>
                      <a:pPr marL="285750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effectLst/>
                        </a:rPr>
                        <a:t> Quantifies </a:t>
                      </a:r>
                      <a:r>
                        <a:rPr lang="en-US" sz="1800" dirty="0">
                          <a:effectLst/>
                        </a:rPr>
                        <a:t>strength of </a:t>
                      </a:r>
                      <a:r>
                        <a:rPr lang="en-US" sz="1800" dirty="0" smtClean="0">
                          <a:effectLst/>
                        </a:rPr>
                        <a:t>evidence</a:t>
                      </a:r>
                    </a:p>
                    <a:p>
                      <a:pPr marL="285750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effectLst/>
                        </a:rPr>
                        <a:t> Tests </a:t>
                      </a:r>
                      <a:r>
                        <a:rPr lang="en-US" sz="1800" dirty="0">
                          <a:effectLst/>
                        </a:rPr>
                        <a:t>specific hypotheses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 smtClean="0"/>
                        <a:t>Automated feature selection</a:t>
                      </a:r>
                    </a:p>
                    <a:p>
                      <a:pPr marL="285750" marR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 smtClean="0"/>
                        <a:t>Helps prevent overfitting </a:t>
                      </a:r>
                    </a:p>
                    <a:p>
                      <a:pPr marL="285750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/>
                        <a:t>Reduces dimensionality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027136"/>
                  </a:ext>
                </a:extLst>
              </a:tr>
              <a:tr h="840867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>
                          <a:effectLst/>
                        </a:rPr>
                        <a:t>Use Cases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effectLst/>
                        </a:rPr>
                        <a:t>Testing </a:t>
                      </a:r>
                      <a:r>
                        <a:rPr lang="en-US" sz="1800" dirty="0">
                          <a:effectLst/>
                        </a:rPr>
                        <a:t>specific hypotheses </a:t>
                      </a:r>
                      <a:endParaRPr lang="en-US" sz="1800" dirty="0" smtClean="0">
                        <a:effectLst/>
                      </a:endParaRPr>
                    </a:p>
                    <a:p>
                      <a:pPr marL="285750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effectLst/>
                        </a:rPr>
                        <a:t>Understanding </a:t>
                      </a:r>
                      <a:r>
                        <a:rPr lang="en-US" sz="1800" dirty="0">
                          <a:effectLst/>
                        </a:rPr>
                        <a:t>feature relationships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effectLst/>
                        </a:rPr>
                        <a:t>Large </a:t>
                      </a:r>
                      <a:r>
                        <a:rPr lang="en-US" sz="1800" dirty="0">
                          <a:effectLst/>
                        </a:rPr>
                        <a:t>feature space </a:t>
                      </a:r>
                      <a:endParaRPr lang="en-US" sz="1800" dirty="0" smtClean="0">
                        <a:effectLst/>
                      </a:endParaRPr>
                    </a:p>
                    <a:p>
                      <a:pPr marL="285750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effectLst/>
                        </a:rPr>
                        <a:t>Preprocessing </a:t>
                      </a:r>
                      <a:r>
                        <a:rPr lang="en-US" sz="1800" dirty="0">
                          <a:effectLst/>
                        </a:rPr>
                        <a:t>for machine learning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236244"/>
                  </a:ext>
                </a:extLst>
              </a:tr>
              <a:tr h="973640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>
                          <a:effectLst/>
                        </a:rPr>
                        <a:t>Limitations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effectLst/>
                        </a:rPr>
                        <a:t>Ignores </a:t>
                      </a:r>
                      <a:r>
                        <a:rPr lang="en-US" sz="1800" dirty="0">
                          <a:effectLst/>
                        </a:rPr>
                        <a:t>feature interactions </a:t>
                      </a:r>
                      <a:endParaRPr lang="en-US" sz="1800" dirty="0" smtClean="0">
                        <a:effectLst/>
                      </a:endParaRPr>
                    </a:p>
                    <a:p>
                      <a:pPr marL="285750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effectLst/>
                        </a:rPr>
                        <a:t>Sensitive </a:t>
                      </a:r>
                      <a:r>
                        <a:rPr lang="en-US" sz="1800" dirty="0">
                          <a:effectLst/>
                        </a:rPr>
                        <a:t>to sample size and assumptions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effectLst/>
                        </a:rPr>
                        <a:t>May </a:t>
                      </a:r>
                      <a:r>
                        <a:rPr lang="en-US" sz="1800" dirty="0">
                          <a:effectLst/>
                        </a:rPr>
                        <a:t>not capture complex interactions </a:t>
                      </a:r>
                      <a:r>
                        <a:rPr lang="en-US" sz="1800" dirty="0" smtClean="0">
                          <a:effectLst/>
                        </a:rPr>
                        <a:t>Relies </a:t>
                      </a:r>
                      <a:r>
                        <a:rPr lang="en-US" sz="1800" dirty="0">
                          <a:effectLst/>
                        </a:rPr>
                        <a:t>on predefined metrics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601752"/>
                  </a:ext>
                </a:extLst>
              </a:tr>
              <a:tr h="869927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>
                          <a:effectLst/>
                        </a:rPr>
                        <a:t>Example </a:t>
                      </a:r>
                      <a:r>
                        <a:rPr lang="en-US" sz="2000" b="1" dirty="0" smtClean="0">
                          <a:effectLst/>
                        </a:rPr>
                        <a:t>application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dirty="0" smtClean="0">
                          <a:effectLst/>
                        </a:rPr>
                        <a:t>Testing </a:t>
                      </a:r>
                      <a:r>
                        <a:rPr lang="en-US" sz="1800" dirty="0">
                          <a:effectLst/>
                        </a:rPr>
                        <a:t>relationship between each feature and target variable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dirty="0" smtClean="0">
                          <a:effectLst/>
                        </a:rPr>
                        <a:t>Selecting </a:t>
                      </a:r>
                      <a:r>
                        <a:rPr lang="en-US" sz="1800" dirty="0">
                          <a:effectLst/>
                        </a:rPr>
                        <a:t>top K most relevant features for modeling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0307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5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/>
          <p:cNvGrpSpPr/>
          <p:nvPr/>
        </p:nvGrpSpPr>
        <p:grpSpPr>
          <a:xfrm>
            <a:off x="345302" y="166108"/>
            <a:ext cx="11524880" cy="851585"/>
            <a:chOff x="677205" y="369660"/>
            <a:chExt cx="11907248" cy="851585"/>
          </a:xfrm>
        </p:grpSpPr>
        <p:sp>
          <p:nvSpPr>
            <p:cNvPr id="156" name="Rectangle 1"/>
            <p:cNvSpPr txBox="1">
              <a:spLocks noChangeArrowheads="1"/>
            </p:cNvSpPr>
            <p:nvPr/>
          </p:nvSpPr>
          <p:spPr bwMode="auto">
            <a:xfrm>
              <a:off x="677205" y="445648"/>
              <a:ext cx="9844373" cy="775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Prediction,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 feature Extraction  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57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3126" y="36966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8" name="Rectangle 157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2050" name="Picture 2" descr="Transparent Background Teamwork Clipart, HD Png Download - kind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02" y="1524000"/>
            <a:ext cx="3856892" cy="479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2831574"/>
                  </p:ext>
                </p:extLst>
              </p:nvPr>
            </p:nvGraphicFramePr>
            <p:xfrm>
              <a:off x="4329887" y="2648451"/>
              <a:ext cx="7676623" cy="2499203"/>
            </p:xfrm>
            <a:graphic>
              <a:graphicData uri="http://schemas.openxmlformats.org/drawingml/2006/table">
                <a:tbl>
                  <a:tblPr/>
                  <a:tblGrid>
                    <a:gridCol w="3207791">
                      <a:extLst>
                        <a:ext uri="{9D8B030D-6E8A-4147-A177-3AD203B41FA5}">
                          <a16:colId xmlns:a16="http://schemas.microsoft.com/office/drawing/2014/main" val="4271913582"/>
                        </a:ext>
                      </a:extLst>
                    </a:gridCol>
                    <a:gridCol w="3248309">
                      <a:extLst>
                        <a:ext uri="{9D8B030D-6E8A-4147-A177-3AD203B41FA5}">
                          <a16:colId xmlns:a16="http://schemas.microsoft.com/office/drawing/2014/main" val="1577762898"/>
                        </a:ext>
                      </a:extLst>
                    </a:gridCol>
                    <a:gridCol w="1220523">
                      <a:extLst>
                        <a:ext uri="{9D8B030D-6E8A-4147-A177-3AD203B41FA5}">
                          <a16:colId xmlns:a16="http://schemas.microsoft.com/office/drawing/2014/main" val="2929278843"/>
                        </a:ext>
                      </a:extLst>
                    </a:gridCol>
                  </a:tblGrid>
                  <a:tr h="379314">
                    <a:tc>
                      <a:txBody>
                        <a:bodyPr/>
                        <a:lstStyle/>
                        <a:p>
                          <a:pPr marL="18288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 smtClean="0">
                              <a:effectLst/>
                            </a:rPr>
                            <a:t>Feature Extraction</a:t>
                          </a:r>
                        </a:p>
                      </a:txBody>
                      <a:tcPr marL="0" marR="0" marT="0" marB="0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 smtClean="0">
                              <a:effectLst/>
                            </a:rPr>
                            <a:t>Relationship</a:t>
                          </a:r>
                        </a:p>
                      </a:txBody>
                      <a:tcPr marL="0" marR="0" marT="0" marB="0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1" dirty="0" smtClean="0">
                              <a:effectLst/>
                            </a:rPr>
                            <a:t>Accuracy</a:t>
                          </a:r>
                          <a:endParaRPr lang="en-US" sz="1800" b="1" dirty="0">
                            <a:effectLst/>
                          </a:endParaRPr>
                        </a:p>
                      </a:txBody>
                      <a:tcPr marL="0" marR="0" marT="0" marB="0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779105"/>
                      </a:ext>
                    </a:extLst>
                  </a:tr>
                  <a:tr h="446914">
                    <a:tc>
                      <a:txBody>
                        <a:bodyPr/>
                        <a:lstStyle/>
                        <a:p>
                          <a:pPr marL="182880" algn="l" fontAlgn="base"/>
                          <a:r>
                            <a:rPr lang="en-US" sz="1800" b="1" dirty="0" smtClean="0">
                              <a:effectLst/>
                            </a:rPr>
                            <a:t>Total</a:t>
                          </a:r>
                          <a:r>
                            <a:rPr lang="en-US" sz="1800" b="1" baseline="0" dirty="0" smtClean="0">
                              <a:effectLst/>
                            </a:rPr>
                            <a:t> </a:t>
                          </a:r>
                          <a:r>
                            <a:rPr lang="en-US" sz="1800" b="1" dirty="0" smtClean="0">
                              <a:effectLst/>
                            </a:rPr>
                            <a:t>Payment</a:t>
                          </a:r>
                          <a:endParaRPr lang="en-US" sz="1800" b="1" dirty="0">
                            <a:effectLst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182880" algn="l"/>
                          <a:r>
                            <a:rPr lang="en-US" dirty="0" smtClean="0">
                              <a:latin typeface="+mn-lt"/>
                            </a:rPr>
                            <a:t>Tenure * </a:t>
                          </a:r>
                          <a:r>
                            <a:rPr lang="en-US" dirty="0" err="1" smtClean="0">
                              <a:latin typeface="+mn-lt"/>
                            </a:rPr>
                            <a:t>MonthlyCharges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82880"/>
                          <a:r>
                            <a:rPr lang="en-US" dirty="0" smtClean="0"/>
                            <a:t>79.77%</a:t>
                          </a:r>
                          <a:endParaRPr lang="en-US" dirty="0"/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1027136"/>
                      </a:ext>
                    </a:extLst>
                  </a:tr>
                  <a:tr h="495442">
                    <a:tc>
                      <a:txBody>
                        <a:bodyPr/>
                        <a:lstStyle/>
                        <a:p>
                          <a:pPr marL="182880" algn="l" fontAlgn="base"/>
                          <a:r>
                            <a:rPr lang="en-US" sz="1800" b="1" dirty="0" smtClean="0">
                              <a:effectLst/>
                            </a:rPr>
                            <a:t>Has Online Security Backup</a:t>
                          </a:r>
                          <a:endParaRPr lang="en-US" sz="1800" b="1" dirty="0">
                            <a:effectLst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182880" algn="l"/>
                          <a:r>
                            <a:rPr lang="en-US" dirty="0" err="1" smtClean="0">
                              <a:latin typeface="+mn-lt"/>
                            </a:rPr>
                            <a:t>OnlineSecurity</a:t>
                          </a:r>
                          <a:r>
                            <a:rPr lang="en-US" dirty="0" smtClean="0">
                              <a:latin typeface="+mn-lt"/>
                            </a:rPr>
                            <a:t> &amp; </a:t>
                          </a:r>
                          <a:r>
                            <a:rPr lang="en-US" dirty="0" err="1" smtClean="0">
                              <a:latin typeface="+mn-lt"/>
                            </a:rPr>
                            <a:t>OnlineBackup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82880"/>
                          <a:r>
                            <a:rPr lang="en-US" dirty="0" smtClean="0"/>
                            <a:t>80.13%</a:t>
                          </a:r>
                          <a:endParaRPr lang="en-US" dirty="0"/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5236244"/>
                      </a:ext>
                    </a:extLst>
                  </a:tr>
                  <a:tr h="298296">
                    <a:tc>
                      <a:txBody>
                        <a:bodyPr/>
                        <a:lstStyle/>
                        <a:p>
                          <a:pPr marL="182880" algn="l" fontAlgn="base"/>
                          <a:r>
                            <a:rPr lang="en-US" sz="1800" b="1" dirty="0" smtClean="0">
                              <a:effectLst/>
                            </a:rPr>
                            <a:t>Additional Services</a:t>
                          </a:r>
                          <a:endParaRPr lang="en-US" sz="1800" b="1" dirty="0">
                            <a:effectLst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182880" algn="l"/>
                          <a:r>
                            <a:rPr lang="en-US" dirty="0" err="1" smtClean="0">
                              <a:latin typeface="+mn-lt"/>
                            </a:rPr>
                            <a:t>service_columns</a:t>
                          </a:r>
                          <a:r>
                            <a:rPr lang="en-US" dirty="0" smtClean="0">
                              <a:latin typeface="+mn-lt"/>
                            </a:rPr>
                            <a:t> .sum()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82880"/>
                          <a:r>
                            <a:rPr lang="en-US" dirty="0" smtClean="0"/>
                            <a:t>79.56%</a:t>
                          </a:r>
                          <a:endParaRPr lang="en-US" dirty="0"/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8601752"/>
                      </a:ext>
                    </a:extLst>
                  </a:tr>
                  <a:tr h="854321">
                    <a:tc>
                      <a:txBody>
                        <a:bodyPr/>
                        <a:lstStyle/>
                        <a:p>
                          <a:pPr marL="182880" algn="l" fontAlgn="base"/>
                          <a:r>
                            <a:rPr lang="en-US" sz="1800" b="1" dirty="0" smtClean="0">
                              <a:effectLst/>
                            </a:rPr>
                            <a:t>Monthly To Total Charges Ratio</a:t>
                          </a:r>
                          <a:endParaRPr lang="en-US" sz="1800" b="1" dirty="0">
                            <a:effectLst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182880"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𝑀𝑜𝑛𝑡h𝑙𝑦𝐶h𝑎𝑟𝑔𝑒𝑠</m:t>
                                    </m:r>
                                  </m:num>
                                  <m:den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𝑇𝑜𝑡𝑎𝑙𝐶h𝑎𝑟𝑔𝑒𝑠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latin typeface="+mn-lt"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82880"/>
                          <a:r>
                            <a:rPr lang="en-US" dirty="0" smtClean="0"/>
                            <a:t>80.41%</a:t>
                          </a:r>
                          <a:endParaRPr lang="en-US" dirty="0"/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54030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2831574"/>
                  </p:ext>
                </p:extLst>
              </p:nvPr>
            </p:nvGraphicFramePr>
            <p:xfrm>
              <a:off x="4329887" y="2648451"/>
              <a:ext cx="7676623" cy="2499203"/>
            </p:xfrm>
            <a:graphic>
              <a:graphicData uri="http://schemas.openxmlformats.org/drawingml/2006/table">
                <a:tbl>
                  <a:tblPr/>
                  <a:tblGrid>
                    <a:gridCol w="3207791">
                      <a:extLst>
                        <a:ext uri="{9D8B030D-6E8A-4147-A177-3AD203B41FA5}">
                          <a16:colId xmlns:a16="http://schemas.microsoft.com/office/drawing/2014/main" val="4271913582"/>
                        </a:ext>
                      </a:extLst>
                    </a:gridCol>
                    <a:gridCol w="3248309">
                      <a:extLst>
                        <a:ext uri="{9D8B030D-6E8A-4147-A177-3AD203B41FA5}">
                          <a16:colId xmlns:a16="http://schemas.microsoft.com/office/drawing/2014/main" val="1577762898"/>
                        </a:ext>
                      </a:extLst>
                    </a:gridCol>
                    <a:gridCol w="1220523">
                      <a:extLst>
                        <a:ext uri="{9D8B030D-6E8A-4147-A177-3AD203B41FA5}">
                          <a16:colId xmlns:a16="http://schemas.microsoft.com/office/drawing/2014/main" val="2929278843"/>
                        </a:ext>
                      </a:extLst>
                    </a:gridCol>
                  </a:tblGrid>
                  <a:tr h="379314">
                    <a:tc>
                      <a:txBody>
                        <a:bodyPr/>
                        <a:lstStyle/>
                        <a:p>
                          <a:pPr marL="18288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 smtClean="0">
                              <a:effectLst/>
                            </a:rPr>
                            <a:t>Feature Extraction</a:t>
                          </a:r>
                        </a:p>
                      </a:txBody>
                      <a:tcPr marL="0" marR="0" marT="0" marB="0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 smtClean="0">
                              <a:effectLst/>
                            </a:rPr>
                            <a:t>Relationship</a:t>
                          </a:r>
                        </a:p>
                      </a:txBody>
                      <a:tcPr marL="0" marR="0" marT="0" marB="0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1" dirty="0" smtClean="0">
                              <a:effectLst/>
                            </a:rPr>
                            <a:t>Accuracy</a:t>
                          </a:r>
                          <a:endParaRPr lang="en-US" sz="1800" b="1" dirty="0">
                            <a:effectLst/>
                          </a:endParaRPr>
                        </a:p>
                      </a:txBody>
                      <a:tcPr marL="0" marR="0" marT="0" marB="0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779105"/>
                      </a:ext>
                    </a:extLst>
                  </a:tr>
                  <a:tr h="446914">
                    <a:tc>
                      <a:txBody>
                        <a:bodyPr/>
                        <a:lstStyle/>
                        <a:p>
                          <a:pPr marL="182880" algn="l" fontAlgn="base"/>
                          <a:r>
                            <a:rPr lang="en-US" sz="1800" b="1" dirty="0" smtClean="0">
                              <a:effectLst/>
                            </a:rPr>
                            <a:t>Total</a:t>
                          </a:r>
                          <a:r>
                            <a:rPr lang="en-US" sz="1800" b="1" baseline="0" dirty="0" smtClean="0">
                              <a:effectLst/>
                            </a:rPr>
                            <a:t> </a:t>
                          </a:r>
                          <a:r>
                            <a:rPr lang="en-US" sz="1800" b="1" dirty="0" smtClean="0">
                              <a:effectLst/>
                            </a:rPr>
                            <a:t>Payment</a:t>
                          </a:r>
                          <a:endParaRPr lang="en-US" sz="1800" b="1" dirty="0">
                            <a:effectLst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182880" algn="l"/>
                          <a:r>
                            <a:rPr lang="en-US" dirty="0" smtClean="0">
                              <a:latin typeface="+mn-lt"/>
                            </a:rPr>
                            <a:t>Tenure * </a:t>
                          </a:r>
                          <a:r>
                            <a:rPr lang="en-US" dirty="0" err="1" smtClean="0">
                              <a:latin typeface="+mn-lt"/>
                            </a:rPr>
                            <a:t>MonthlyCharges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82880"/>
                          <a:r>
                            <a:rPr lang="en-US" dirty="0" smtClean="0"/>
                            <a:t>79.77%</a:t>
                          </a:r>
                          <a:endParaRPr lang="en-US" dirty="0"/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1027136"/>
                      </a:ext>
                    </a:extLst>
                  </a:tr>
                  <a:tr h="495442">
                    <a:tc>
                      <a:txBody>
                        <a:bodyPr/>
                        <a:lstStyle/>
                        <a:p>
                          <a:pPr marL="182880" algn="l" fontAlgn="base"/>
                          <a:r>
                            <a:rPr lang="en-US" sz="1800" b="1" dirty="0" smtClean="0">
                              <a:effectLst/>
                            </a:rPr>
                            <a:t>Has Online Security Backup</a:t>
                          </a:r>
                          <a:endParaRPr lang="en-US" sz="1800" b="1" dirty="0">
                            <a:effectLst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182880" algn="l"/>
                          <a:r>
                            <a:rPr lang="en-US" dirty="0" err="1" smtClean="0">
                              <a:latin typeface="+mn-lt"/>
                            </a:rPr>
                            <a:t>OnlineSecurity</a:t>
                          </a:r>
                          <a:r>
                            <a:rPr lang="en-US" dirty="0" smtClean="0">
                              <a:latin typeface="+mn-lt"/>
                            </a:rPr>
                            <a:t> &amp; </a:t>
                          </a:r>
                          <a:r>
                            <a:rPr lang="en-US" dirty="0" err="1" smtClean="0">
                              <a:latin typeface="+mn-lt"/>
                            </a:rPr>
                            <a:t>OnlineBackup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82880"/>
                          <a:r>
                            <a:rPr lang="en-US" dirty="0" smtClean="0"/>
                            <a:t>80.13%</a:t>
                          </a:r>
                          <a:endParaRPr lang="en-US" dirty="0"/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5236244"/>
                      </a:ext>
                    </a:extLst>
                  </a:tr>
                  <a:tr h="323212">
                    <a:tc>
                      <a:txBody>
                        <a:bodyPr/>
                        <a:lstStyle/>
                        <a:p>
                          <a:pPr marL="182880" algn="l" fontAlgn="base"/>
                          <a:r>
                            <a:rPr lang="en-US" sz="1800" b="1" dirty="0" smtClean="0">
                              <a:effectLst/>
                            </a:rPr>
                            <a:t>Additional Services</a:t>
                          </a:r>
                          <a:endParaRPr lang="en-US" sz="1800" b="1" dirty="0">
                            <a:effectLst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182880" algn="l"/>
                          <a:r>
                            <a:rPr lang="en-US" dirty="0" err="1" smtClean="0">
                              <a:latin typeface="+mn-lt"/>
                            </a:rPr>
                            <a:t>service_columns</a:t>
                          </a:r>
                          <a:r>
                            <a:rPr lang="en-US" dirty="0" smtClean="0">
                              <a:latin typeface="+mn-lt"/>
                            </a:rPr>
                            <a:t> .sum()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82880"/>
                          <a:r>
                            <a:rPr lang="en-US" dirty="0" smtClean="0"/>
                            <a:t>79.56%</a:t>
                          </a:r>
                          <a:endParaRPr lang="en-US" dirty="0"/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8601752"/>
                      </a:ext>
                    </a:extLst>
                  </a:tr>
                  <a:tr h="854321">
                    <a:tc>
                      <a:txBody>
                        <a:bodyPr/>
                        <a:lstStyle/>
                        <a:p>
                          <a:pPr marL="182880" algn="l" fontAlgn="base"/>
                          <a:r>
                            <a:rPr lang="en-US" sz="1800" b="1" dirty="0" smtClean="0">
                              <a:effectLst/>
                            </a:rPr>
                            <a:t>Monthly To Total Charges Ratio</a:t>
                          </a:r>
                          <a:endParaRPr lang="en-US" sz="1800" b="1" dirty="0">
                            <a:effectLst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99062" t="-196429" r="-37899" b="-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82880"/>
                          <a:r>
                            <a:rPr lang="en-US" dirty="0" smtClean="0"/>
                            <a:t>80.41%</a:t>
                          </a:r>
                          <a:endParaRPr lang="en-US" dirty="0"/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54030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5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3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915723" y="224906"/>
            <a:ext cx="10438077" cy="715194"/>
            <a:chOff x="1145450" y="417946"/>
            <a:chExt cx="10438077" cy="715194"/>
          </a:xfrm>
        </p:grpSpPr>
        <p:sp>
          <p:nvSpPr>
            <p:cNvPr id="13" name="Rectangle 1"/>
            <p:cNvSpPr txBox="1">
              <a:spLocks noChangeArrowheads="1"/>
            </p:cNvSpPr>
            <p:nvPr/>
          </p:nvSpPr>
          <p:spPr bwMode="auto">
            <a:xfrm>
              <a:off x="1145450" y="587225"/>
              <a:ext cx="8907888" cy="492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en-US" sz="32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What is? Why? How to Solve? </a:t>
              </a:r>
              <a:endParaRPr lang="en-US" altLang="en-US" sz="1600" dirty="0"/>
            </a:p>
          </p:txBody>
        </p:sp>
        <p:pic>
          <p:nvPicPr>
            <p:cNvPr id="14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2200" y="417946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1381760" y="1513840"/>
            <a:ext cx="212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What is? 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91440" y="1143535"/>
            <a:ext cx="12009120" cy="52948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1798" y="1426590"/>
            <a:ext cx="3501842" cy="19385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322373" y="1426590"/>
            <a:ext cx="3501842" cy="5011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232947" y="1426590"/>
            <a:ext cx="3501842" cy="5011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003415" y="1488127"/>
            <a:ext cx="2308786" cy="494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What is? 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780843" y="1513840"/>
            <a:ext cx="256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Why?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610600" y="1513840"/>
            <a:ext cx="212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How to solve?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576179" y="1857611"/>
            <a:ext cx="32207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customer leave </a:t>
            </a:r>
            <a:r>
              <a:rPr lang="en-US" dirty="0"/>
              <a:t>or "churn" the telecom service </a:t>
            </a:r>
            <a:r>
              <a:rPr lang="en-US" dirty="0" smtClean="0"/>
              <a:t>provider</a:t>
            </a:r>
            <a:r>
              <a:rPr lang="en-US" dirty="0"/>
              <a:t> </a:t>
            </a:r>
            <a:r>
              <a:rPr lang="en-US" dirty="0" smtClean="0"/>
              <a:t>to another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567458" y="1953668"/>
            <a:ext cx="298708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no longer values the </a:t>
            </a:r>
            <a:r>
              <a:rPr lang="en-US" dirty="0" smtClean="0"/>
              <a:t>product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 to the customer does not justify the </a:t>
            </a:r>
            <a:r>
              <a:rPr lang="en-US" dirty="0" smtClean="0"/>
              <a:t>expense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customer has found/switched to an alternative </a:t>
            </a:r>
            <a:r>
              <a:rPr lang="en-US" dirty="0" smtClean="0"/>
              <a:t>solution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Damage to product reputation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11798" y="3532728"/>
            <a:ext cx="3481815" cy="29056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42730" y="3658549"/>
            <a:ext cx="2322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How Calculated?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76179" y="4179948"/>
                <a:ext cx="2941344" cy="16189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u="sng" dirty="0" smtClean="0">
                    <a:solidFill>
                      <a:schemeClr val="bg2">
                        <a:lumMod val="10000"/>
                      </a:schemeClr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b="1" i="1" u="sng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𝒉𝒖𝒓𝒏</m:t>
                    </m:r>
                    <m:r>
                      <a:rPr lang="en-US" b="1" i="1" u="sng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u="sng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lang="en-US" b="1" i="1" u="sng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i="1" u="sng" dirty="0" smtClean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</a:rPr>
                  <a:t>is :</a:t>
                </a:r>
              </a:p>
              <a:p>
                <a:endParaRPr lang="en-US" sz="16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𝑪𝒖𝒔𝒕𝒐𝒎𝒆𝒓𝒔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𝒍𝒐𝒔𝒕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</m:num>
                        <m:den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𝑪𝒖𝒔𝒕𝒐𝒎𝒆𝒓𝒔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𝒂𝒕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𝒕𝒉𝒆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𝒃𝒆𝒈𝒈𝒊𝒏𝒈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𝒗𝒂𝒍𝒆</m:t>
                          </m:r>
                        </m:den>
                      </m:f>
                    </m:oMath>
                  </m:oMathPara>
                </a14:m>
                <a:endParaRPr lang="en-US" sz="1600" b="1" dirty="0" smtClean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79" y="4179948"/>
                <a:ext cx="2941344" cy="1618905"/>
              </a:xfrm>
              <a:prstGeom prst="rect">
                <a:avLst/>
              </a:prstGeom>
              <a:blipFill>
                <a:blip r:embed="rId5"/>
                <a:stretch>
                  <a:fillRect l="-1867" t="-3019" r="-8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8442840" y="1966776"/>
            <a:ext cx="30787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Retention </a:t>
            </a:r>
            <a:r>
              <a:rPr lang="en-US" dirty="0" smtClean="0"/>
              <a:t>Strategies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 </a:t>
            </a:r>
            <a:r>
              <a:rPr lang="en-US" dirty="0" smtClean="0"/>
              <a:t>Savings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Enhanced Customer </a:t>
            </a:r>
            <a:r>
              <a:rPr lang="en-US" dirty="0" smtClean="0"/>
              <a:t>Experience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Data-Driven Decision-Making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Sustainable </a:t>
            </a:r>
            <a:r>
              <a:rPr lang="en-US" dirty="0" smtClean="0"/>
              <a:t>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Feedback </a:t>
            </a:r>
            <a:r>
              <a:rPr lang="en-US" dirty="0"/>
              <a:t>Loop</a:t>
            </a:r>
          </a:p>
        </p:txBody>
      </p:sp>
    </p:spTree>
    <p:extLst>
      <p:ext uri="{BB962C8B-B14F-4D97-AF65-F5344CB8AC3E}">
        <p14:creationId xmlns:p14="http://schemas.microsoft.com/office/powerpoint/2010/main" val="119147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30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118293" y="2"/>
            <a:ext cx="11015907" cy="830997"/>
            <a:chOff x="1372153" y="417948"/>
            <a:chExt cx="10128178" cy="830997"/>
          </a:xfrm>
        </p:grpSpPr>
        <p:sp>
          <p:nvSpPr>
            <p:cNvPr id="7" name="Rectangle 1"/>
            <p:cNvSpPr txBox="1">
              <a:spLocks noChangeArrowheads="1"/>
            </p:cNvSpPr>
            <p:nvPr/>
          </p:nvSpPr>
          <p:spPr bwMode="auto">
            <a:xfrm>
              <a:off x="1372153" y="417948"/>
              <a:ext cx="8277344" cy="8309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Assignment 1, Abstraction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8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5417" y="451443"/>
              <a:ext cx="1374914" cy="614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81280" y="715194"/>
            <a:ext cx="12052924" cy="57695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b="16582"/>
          <a:stretch/>
        </p:blipFill>
        <p:spPr>
          <a:xfrm>
            <a:off x="81280" y="6496885"/>
            <a:ext cx="10658679" cy="300155"/>
          </a:xfrm>
          <a:prstGeom prst="rect">
            <a:avLst/>
          </a:prstGeom>
        </p:spPr>
      </p:pic>
      <p:pic>
        <p:nvPicPr>
          <p:cNvPr id="2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280" y="715194"/>
            <a:ext cx="12052920" cy="578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2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31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16540" y="2"/>
            <a:ext cx="11817663" cy="830997"/>
            <a:chOff x="635011" y="417948"/>
            <a:chExt cx="10865320" cy="830997"/>
          </a:xfrm>
        </p:grpSpPr>
        <p:sp>
          <p:nvSpPr>
            <p:cNvPr id="7" name="Rectangle 1"/>
            <p:cNvSpPr txBox="1">
              <a:spLocks noChangeArrowheads="1"/>
            </p:cNvSpPr>
            <p:nvPr/>
          </p:nvSpPr>
          <p:spPr bwMode="auto">
            <a:xfrm>
              <a:off x="635011" y="417948"/>
              <a:ext cx="9751629" cy="8309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Data Description &amp; Datatypes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8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5417" y="451443"/>
              <a:ext cx="1374914" cy="614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81280" y="715194"/>
            <a:ext cx="12052924" cy="57695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19878" y="830999"/>
          <a:ext cx="11411339" cy="5487571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600982">
                  <a:extLst>
                    <a:ext uri="{9D8B030D-6E8A-4147-A177-3AD203B41FA5}">
                      <a16:colId xmlns:a16="http://schemas.microsoft.com/office/drawing/2014/main" val="3358448221"/>
                    </a:ext>
                  </a:extLst>
                </a:gridCol>
                <a:gridCol w="8417594">
                  <a:extLst>
                    <a:ext uri="{9D8B030D-6E8A-4147-A177-3AD203B41FA5}">
                      <a16:colId xmlns:a16="http://schemas.microsoft.com/office/drawing/2014/main" val="777679434"/>
                    </a:ext>
                  </a:extLst>
                </a:gridCol>
                <a:gridCol w="1392763">
                  <a:extLst>
                    <a:ext uri="{9D8B030D-6E8A-4147-A177-3AD203B41FA5}">
                      <a16:colId xmlns:a16="http://schemas.microsoft.com/office/drawing/2014/main" val="3337591997"/>
                    </a:ext>
                  </a:extLst>
                </a:gridCol>
              </a:tblGrid>
              <a:tr h="2766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 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" marR="1171" marT="117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60960" marR="60960" marT="30480" marB="304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Data Type</a:t>
                      </a:r>
                    </a:p>
                  </a:txBody>
                  <a:tcPr marL="60960" marR="60960" marT="30480" marB="304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385986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customerID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Customer ID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769431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gender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is a male or a female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897762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SeniorCitizen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is a senior citizen or not (1, 0)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numeric</a:t>
                      </a:r>
                      <a:r>
                        <a:rPr lang="en-US" sz="15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5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344372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Partner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a partner or not (Yes, No)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240652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Dependents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dependents or not (Yes, No)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298593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tenure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Number of months the customer has stayed with the company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numeric</a:t>
                      </a:r>
                      <a:r>
                        <a:rPr lang="en-US" sz="15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5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803326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PhoneService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a phone service or not (Yes, No)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240648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MultipleLines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multiple lines or not (Yes, No, No phone service)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727431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InternetService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Customer’s internet service provider (DSL, Fiber optic, No)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454666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OnlineSecurity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online security or not (Yes, No, No internet service)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981847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OnlineBackup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online backup or not (Yes, No, No internet service)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677690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DeviceProtection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device protection or not (Yes, No, No internet service)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89281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TechSupport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tech support or not (Yes, No, No internet service)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931451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StreamingTV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streaming TV or not (Yes, No, No internet service)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448000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StreamingMovies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streaming movies or not (Yes, No, No internet service)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835629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Contract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The contract term of the customer (</a:t>
                      </a:r>
                      <a:r>
                        <a:rPr lang="en-US" sz="1500" b="0" u="none" strike="noStrike" dirty="0" smtClean="0">
                          <a:effectLst/>
                          <a:latin typeface="+mj-lt"/>
                        </a:rPr>
                        <a:t>Month to Month, One</a:t>
                      </a:r>
                      <a:r>
                        <a:rPr lang="en-US" sz="1500" b="0" u="none" strike="noStrike" baseline="0" dirty="0" smtClean="0">
                          <a:effectLst/>
                          <a:latin typeface="+mj-lt"/>
                        </a:rPr>
                        <a:t> Year, Two Years)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22050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PaperlessBilling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paperless billing or not (Yes, No)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99877"/>
                  </a:ext>
                </a:extLst>
              </a:tr>
              <a:tr h="439017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PaymentMethod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The customer’s payment method (Electronic check, Mailed check, Bank transfer (automatic), Credit card (automatic))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  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662453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MonthlyCharges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The amount charged to the customer monthly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 </a:t>
                      </a:r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numeric </a:t>
                      </a:r>
                      <a:r>
                        <a:rPr lang="en-US" sz="15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5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015066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TotalCharges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The total amount charged to the customer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object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823523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Churn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churned or not (Yes or No)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247073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16582"/>
          <a:stretch/>
        </p:blipFill>
        <p:spPr>
          <a:xfrm>
            <a:off x="81280" y="6496885"/>
            <a:ext cx="10658679" cy="30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3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32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008355" y="185158"/>
            <a:ext cx="8945213" cy="715194"/>
            <a:chOff x="3194845" y="388710"/>
            <a:chExt cx="9241993" cy="71519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3194845" y="577584"/>
              <a:ext cx="4847659" cy="44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2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O</a:t>
              </a:r>
              <a:r>
                <a:rPr lang="en-US" sz="32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utliers</a:t>
              </a:r>
              <a:endParaRPr lang="en-US" altLang="en-US" sz="3200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280" y="1017693"/>
            <a:ext cx="12052924" cy="5429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Outliers, which are data points that significantly differ from the majority of the data in a dataset</a:t>
            </a:r>
            <a:endParaRPr lang="en-US" sz="28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3" y="1759912"/>
            <a:ext cx="10437556" cy="44657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b="16582"/>
          <a:stretch/>
        </p:blipFill>
        <p:spPr>
          <a:xfrm>
            <a:off x="81280" y="6496885"/>
            <a:ext cx="10658679" cy="300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4482" y="1168747"/>
            <a:ext cx="10105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öhne"/>
              </a:rPr>
              <a:t>Outliers</a:t>
            </a:r>
            <a:r>
              <a:rPr lang="en-US" dirty="0">
                <a:latin typeface="Söhne"/>
              </a:rPr>
              <a:t>, which are data points that significantly differ from the majority of the data in a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48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33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26958" y="185158"/>
            <a:ext cx="11826610" cy="715194"/>
            <a:chOff x="217851" y="388710"/>
            <a:chExt cx="12218987" cy="71519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217851" y="577584"/>
              <a:ext cx="10801650" cy="44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2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O</a:t>
              </a:r>
              <a:r>
                <a:rPr lang="en-US" sz="32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utliers, </a:t>
              </a:r>
              <a:r>
                <a:rPr lang="en-US" altLang="en-US" sz="32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Normalization(</a:t>
              </a:r>
              <a:r>
                <a:rPr lang="en-US" altLang="en-US" sz="3200" dirty="0" err="1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MaxAbsScaler</a:t>
              </a:r>
              <a:r>
                <a:rPr lang="en-US" altLang="en-US" sz="32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) </a:t>
              </a:r>
              <a:endParaRPr lang="en-US" altLang="en-US" sz="3200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280" y="1017693"/>
            <a:ext cx="12052924" cy="5429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85" y="1965769"/>
            <a:ext cx="10868313" cy="42903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b="16582"/>
          <a:stretch/>
        </p:blipFill>
        <p:spPr>
          <a:xfrm>
            <a:off x="81280" y="6496885"/>
            <a:ext cx="10658679" cy="3001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1763" y="1184988"/>
            <a:ext cx="10730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 err="1" smtClean="0">
                <a:latin typeface="Inter"/>
              </a:rPr>
              <a:t>MaxAbsScaler</a:t>
            </a:r>
            <a:r>
              <a:rPr lang="en-US" altLang="en-US" dirty="0">
                <a:latin typeface="Inter"/>
              </a:rPr>
              <a:t> </a:t>
            </a:r>
            <a:r>
              <a:rPr lang="en-US" altLang="en-US" dirty="0" smtClean="0">
                <a:latin typeface="Inter"/>
              </a:rPr>
              <a:t>is </a:t>
            </a:r>
            <a:r>
              <a:rPr lang="en-US" dirty="0"/>
              <a:t>normalize numerical features in a way that each feature's values lie within the range [-1, 1] without shifting the feature's distribution</a:t>
            </a:r>
          </a:p>
        </p:txBody>
      </p:sp>
    </p:spTree>
    <p:extLst>
      <p:ext uri="{BB962C8B-B14F-4D97-AF65-F5344CB8AC3E}">
        <p14:creationId xmlns:p14="http://schemas.microsoft.com/office/powerpoint/2010/main" val="347579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34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49868" y="185158"/>
            <a:ext cx="11003697" cy="818684"/>
            <a:chOff x="1068063" y="388710"/>
            <a:chExt cx="11368775" cy="81868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1068063" y="459497"/>
              <a:ext cx="9062655" cy="747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PCA, Important Features</a:t>
              </a:r>
              <a:endParaRPr lang="en-US" sz="3600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  <a:p>
              <a:endParaRPr lang="en-US" altLang="en-US" sz="1800" dirty="0"/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280" y="1017693"/>
            <a:ext cx="12052924" cy="54110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b="16582"/>
          <a:stretch/>
        </p:blipFill>
        <p:spPr>
          <a:xfrm>
            <a:off x="81280" y="6496885"/>
            <a:ext cx="10658679" cy="300155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24600" y="1897364"/>
            <a:ext cx="5468412" cy="4041279"/>
            <a:chOff x="542097" y="1390996"/>
            <a:chExt cx="4793584" cy="294858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097" y="1390996"/>
              <a:ext cx="4793584" cy="2948587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flipH="1">
              <a:off x="1819469" y="1660849"/>
              <a:ext cx="9331" cy="2369976"/>
            </a:xfrm>
            <a:prstGeom prst="line">
              <a:avLst/>
            </a:prstGeom>
            <a:ln w="28575">
              <a:prstDash val="lg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962261" y="1897365"/>
            <a:ext cx="5991304" cy="4041278"/>
            <a:chOff x="6155265" y="1390997"/>
            <a:chExt cx="5198535" cy="29485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55265" y="1390997"/>
              <a:ext cx="5198535" cy="2948587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 flipH="1">
              <a:off x="7439607" y="1660849"/>
              <a:ext cx="9331" cy="2369976"/>
            </a:xfrm>
            <a:prstGeom prst="line">
              <a:avLst/>
            </a:prstGeom>
            <a:ln w="28575">
              <a:prstDash val="lg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531843" y="1130808"/>
            <a:ext cx="9003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We used two techniques for PCA to get the optimal number of features for churn prediction, as shown the below graphs we got a </a:t>
            </a:r>
            <a:r>
              <a:rPr lang="en-US" sz="2000" b="1" dirty="0" smtClean="0"/>
              <a:t>5 features 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5436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155327" y="185158"/>
            <a:ext cx="9798240" cy="715194"/>
            <a:chOff x="2313516" y="388710"/>
            <a:chExt cx="10123322" cy="71519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2313516" y="584147"/>
              <a:ext cx="6571750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Select Model</a:t>
              </a:r>
              <a:endParaRPr lang="en-US" altLang="en-US" sz="3600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280" y="1017693"/>
            <a:ext cx="12052924" cy="5459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35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44214" y="1938547"/>
            <a:ext cx="10977766" cy="4300462"/>
            <a:chOff x="750990" y="1078930"/>
            <a:chExt cx="10977766" cy="43004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4050" y="3511137"/>
              <a:ext cx="2281188" cy="1868255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750990" y="1078930"/>
              <a:ext cx="10977766" cy="4300462"/>
              <a:chOff x="750990" y="1078930"/>
              <a:chExt cx="10977766" cy="430046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68782" y="1417486"/>
                <a:ext cx="2303287" cy="1643587"/>
              </a:xfrm>
              <a:prstGeom prst="rect">
                <a:avLst/>
              </a:prstGeom>
            </p:spPr>
          </p:pic>
          <p:grpSp>
            <p:nvGrpSpPr>
              <p:cNvPr id="6" name="Group 5"/>
              <p:cNvGrpSpPr/>
              <p:nvPr/>
            </p:nvGrpSpPr>
            <p:grpSpPr>
              <a:xfrm>
                <a:off x="750990" y="1078930"/>
                <a:ext cx="10977766" cy="4300462"/>
                <a:chOff x="750990" y="1078930"/>
                <a:chExt cx="10977766" cy="4300462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750990" y="1078930"/>
                  <a:ext cx="8340003" cy="4300462"/>
                  <a:chOff x="926022" y="1412738"/>
                  <a:chExt cx="10645708" cy="4046345"/>
                </a:xfrm>
              </p:grpSpPr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674796" y="1731288"/>
                    <a:ext cx="2518232" cy="1546467"/>
                  </a:xfrm>
                  <a:prstGeom prst="rect">
                    <a:avLst/>
                  </a:prstGeom>
                </p:spPr>
              </p:pic>
              <p:pic>
                <p:nvPicPr>
                  <p:cNvPr id="38" name="Picture 12" descr="Gaussian Naive Bayes Classification with Scikit-Learn | Ernesto Garbarino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78124" y="3637461"/>
                    <a:ext cx="2940061" cy="182162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" name="Picture 14" descr="Support Vector Machine (SVM) Classifier – The Click Reader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11547" y="3658017"/>
                    <a:ext cx="2481482" cy="18010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2" name="Rectangle 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160635" y="1412738"/>
                    <a:ext cx="3275636" cy="24929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algn="ctr" defTabSz="914400" rtl="0" eaLnBrk="0" fontAlgn="base" latinLnBrk="0" hangingPunct="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6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j-ea"/>
                        <a:cs typeface="+mj-cs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sz="1800" b="1" dirty="0" err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Inter"/>
                      </a:rPr>
                      <a:t>Kneighbors</a:t>
                    </a:r>
                    <a:r>
                      <a:rPr lang="en-US" altLang="en-US" sz="18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Inter"/>
                      </a:rPr>
                      <a:t> Classifier</a:t>
                    </a:r>
                    <a:endParaRPr lang="en-US" altLang="en-US" sz="1600" b="1" dirty="0">
                      <a:solidFill>
                        <a:schemeClr val="accent5">
                          <a:lumMod val="50000"/>
                        </a:schemeClr>
                      </a:solidFill>
                      <a:latin typeface="Inter"/>
                    </a:endParaRPr>
                  </a:p>
                </p:txBody>
              </p:sp>
              <p:sp>
                <p:nvSpPr>
                  <p:cNvPr id="43" name="Rectangle 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26022" y="3366113"/>
                    <a:ext cx="3275636" cy="23456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algn="ctr" defTabSz="914400" rtl="0" eaLnBrk="0" fontAlgn="base" latinLnBrk="0" hangingPunct="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6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j-ea"/>
                        <a:cs typeface="+mj-cs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sz="18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Inter"/>
                      </a:rPr>
                      <a:t>Random Forest</a:t>
                    </a:r>
                    <a:endParaRPr lang="en-US" altLang="en-US" sz="1600" b="1" dirty="0">
                      <a:solidFill>
                        <a:schemeClr val="accent5">
                          <a:lumMod val="50000"/>
                        </a:schemeClr>
                      </a:solidFill>
                      <a:latin typeface="Inter"/>
                    </a:endParaRPr>
                  </a:p>
                </p:txBody>
              </p:sp>
              <p:sp>
                <p:nvSpPr>
                  <p:cNvPr id="44" name="Rectangle 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42547" y="3354373"/>
                    <a:ext cx="3275636" cy="24929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algn="ctr" defTabSz="914400" rtl="0" eaLnBrk="0" fontAlgn="base" latinLnBrk="0" hangingPunct="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6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j-ea"/>
                        <a:cs typeface="+mj-cs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sz="18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Inter"/>
                      </a:rPr>
                      <a:t>Gaussian NB</a:t>
                    </a:r>
                    <a:endParaRPr lang="en-US" altLang="en-US" sz="1600" b="1" dirty="0">
                      <a:solidFill>
                        <a:schemeClr val="accent5">
                          <a:lumMod val="50000"/>
                        </a:schemeClr>
                      </a:solidFill>
                      <a:latin typeface="Inter"/>
                    </a:endParaRPr>
                  </a:p>
                </p:txBody>
              </p:sp>
              <p:sp>
                <p:nvSpPr>
                  <p:cNvPr id="45" name="Rectangle 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296094" y="3335617"/>
                    <a:ext cx="3275636" cy="24929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algn="ctr" defTabSz="914400" rtl="0" eaLnBrk="0" fontAlgn="base" latinLnBrk="0" hangingPunct="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6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j-ea"/>
                        <a:cs typeface="+mj-cs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sz="18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Inter"/>
                      </a:rPr>
                      <a:t>SVM</a:t>
                    </a:r>
                    <a:endParaRPr lang="en-US" altLang="en-US" sz="1600" b="1" dirty="0">
                      <a:solidFill>
                        <a:schemeClr val="accent5">
                          <a:lumMod val="50000"/>
                        </a:schemeClr>
                      </a:solidFill>
                      <a:latin typeface="Inter"/>
                    </a:endParaRPr>
                  </a:p>
                </p:txBody>
              </p:sp>
            </p:grpSp>
            <p:pic>
              <p:nvPicPr>
                <p:cNvPr id="46" name="Picture 2" descr="StatQuest: Logistic Regression - YouTube"/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173" t="20383" r="12558" b="18892"/>
                <a:stretch/>
              </p:blipFill>
              <p:spPr bwMode="auto">
                <a:xfrm>
                  <a:off x="9543737" y="1405123"/>
                  <a:ext cx="1927103" cy="16559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7" name="Rectangle 1"/>
                <p:cNvSpPr txBox="1">
                  <a:spLocks noChangeArrowheads="1"/>
                </p:cNvSpPr>
                <p:nvPr/>
              </p:nvSpPr>
              <p:spPr bwMode="auto">
                <a:xfrm>
                  <a:off x="9162575" y="1086757"/>
                  <a:ext cx="2566181" cy="24929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algn="ctr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6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j-ea"/>
                      <a:cs typeface="+mj-cs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800" b="1" dirty="0" smtClean="0">
                      <a:solidFill>
                        <a:schemeClr val="accent5">
                          <a:lumMod val="50000"/>
                        </a:schemeClr>
                      </a:solidFill>
                      <a:latin typeface="Inter"/>
                    </a:rPr>
                    <a:t>Logistic Regression</a:t>
                  </a:r>
                  <a:endParaRPr lang="en-US" altLang="en-US" sz="1600" b="1" dirty="0">
                    <a:solidFill>
                      <a:schemeClr val="accent5">
                        <a:lumMod val="50000"/>
                      </a:schemeClr>
                    </a:solidFill>
                    <a:latin typeface="Inter"/>
                  </a:endParaRPr>
                </a:p>
              </p:txBody>
            </p:sp>
            <p:pic>
              <p:nvPicPr>
                <p:cNvPr id="1026" name="Picture 2" descr="Artificial Neural Networks and its Applications - GeeksforGeeks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72527" y="3407458"/>
                  <a:ext cx="1927103" cy="195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7262" y="1417486"/>
                  <a:ext cx="2135666" cy="1643587"/>
                </a:xfrm>
                <a:prstGeom prst="rect">
                  <a:avLst/>
                </a:prstGeom>
              </p:spPr>
            </p:pic>
            <p:sp>
              <p:nvSpPr>
                <p:cNvPr id="21" name="Rectangle 1"/>
                <p:cNvSpPr txBox="1">
                  <a:spLocks noChangeArrowheads="1"/>
                </p:cNvSpPr>
                <p:nvPr/>
              </p:nvSpPr>
              <p:spPr bwMode="auto">
                <a:xfrm>
                  <a:off x="762004" y="1086757"/>
                  <a:ext cx="2566181" cy="24929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algn="ctr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6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j-ea"/>
                      <a:cs typeface="+mj-cs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800" b="1" dirty="0" err="1" smtClean="0">
                      <a:solidFill>
                        <a:schemeClr val="accent5">
                          <a:lumMod val="50000"/>
                        </a:schemeClr>
                      </a:solidFill>
                      <a:latin typeface="Inter"/>
                    </a:rPr>
                    <a:t>XGBoost</a:t>
                  </a:r>
                  <a:endParaRPr lang="en-US" altLang="en-US" sz="1600" b="1" dirty="0">
                    <a:solidFill>
                      <a:schemeClr val="accent5">
                        <a:lumMod val="50000"/>
                      </a:schemeClr>
                    </a:solidFill>
                    <a:latin typeface="Inter"/>
                  </a:endParaRPr>
                </a:p>
              </p:txBody>
            </p:sp>
            <p:sp>
              <p:nvSpPr>
                <p:cNvPr id="23" name="Rectangle 1"/>
                <p:cNvSpPr txBox="1">
                  <a:spLocks noChangeArrowheads="1"/>
                </p:cNvSpPr>
                <p:nvPr/>
              </p:nvSpPr>
              <p:spPr bwMode="auto">
                <a:xfrm>
                  <a:off x="3505888" y="1086757"/>
                  <a:ext cx="2566181" cy="24929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algn="ctr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6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j-ea"/>
                      <a:cs typeface="+mj-cs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800" b="1" dirty="0" smtClean="0">
                      <a:solidFill>
                        <a:schemeClr val="accent5">
                          <a:lumMod val="50000"/>
                        </a:schemeClr>
                      </a:solidFill>
                      <a:latin typeface="Inter"/>
                    </a:rPr>
                    <a:t>CART</a:t>
                  </a:r>
                  <a:endParaRPr lang="en-US" altLang="en-US" sz="1600" b="1" dirty="0">
                    <a:solidFill>
                      <a:schemeClr val="accent5">
                        <a:lumMod val="50000"/>
                      </a:schemeClr>
                    </a:solidFill>
                    <a:latin typeface="Inter"/>
                  </a:endParaRPr>
                </a:p>
              </p:txBody>
            </p:sp>
          </p:grpSp>
        </p:grpSp>
      </p:grpSp>
      <p:sp>
        <p:nvSpPr>
          <p:cNvPr id="24" name="Rectangle 1"/>
          <p:cNvSpPr txBox="1">
            <a:spLocks noChangeArrowheads="1"/>
          </p:cNvSpPr>
          <p:nvPr/>
        </p:nvSpPr>
        <p:spPr bwMode="auto">
          <a:xfrm>
            <a:off x="9224197" y="3109612"/>
            <a:ext cx="2566181" cy="249299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 b="1" dirty="0" smtClean="0">
                <a:solidFill>
                  <a:schemeClr val="accent5">
                    <a:lumMod val="50000"/>
                  </a:schemeClr>
                </a:solidFill>
                <a:latin typeface="Inter"/>
              </a:rPr>
              <a:t>NN</a:t>
            </a:r>
            <a:endParaRPr lang="en-US" altLang="en-US" sz="1600" b="1" dirty="0">
              <a:solidFill>
                <a:schemeClr val="accent5">
                  <a:lumMod val="50000"/>
                </a:schemeClr>
              </a:solidFill>
              <a:latin typeface="Inter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3"/>
          <a:srcRect b="16582"/>
          <a:stretch/>
        </p:blipFill>
        <p:spPr>
          <a:xfrm>
            <a:off x="81280" y="6496885"/>
            <a:ext cx="10658679" cy="3001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0291" y="1187705"/>
            <a:ext cx="8803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 smtClean="0"/>
              <a:t>There are a lot models for classification supervised ML, we are using these models:</a:t>
            </a:r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191560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36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183042"/>
            <a:ext cx="12128752" cy="851049"/>
            <a:chOff x="86678" y="386594"/>
            <a:chExt cx="12531157" cy="851049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86678" y="489746"/>
              <a:ext cx="11235573" cy="747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G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rid Search and </a:t>
              </a:r>
              <a:r>
                <a:rPr lang="en-US" sz="3600" dirty="0" err="1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Hyperparameters</a:t>
              </a:r>
              <a:endParaRPr lang="en-US" altLang="en-US" sz="3600" dirty="0" smtClean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  <a:p>
              <a:endParaRPr lang="en-US" altLang="en-US" sz="1800" dirty="0"/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6508" y="386594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280" y="1017693"/>
            <a:ext cx="12052924" cy="5389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2050" name="Picture 2" descr="Hyperparameters in Machine Lear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295" y="2010372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id search hyperparameter tuning with scikit-learn ( GridSearchCV ) -  PyImageSear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14" y="2649308"/>
            <a:ext cx="3647270" cy="300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4577610" y="3924897"/>
            <a:ext cx="989044" cy="45720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b="16582"/>
          <a:stretch/>
        </p:blipFill>
        <p:spPr>
          <a:xfrm>
            <a:off x="81280" y="6414335"/>
            <a:ext cx="10658679" cy="300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8177" y="1110124"/>
            <a:ext cx="1140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Söhne"/>
              </a:rPr>
              <a:t>Grid Search is </a:t>
            </a:r>
            <a:r>
              <a:rPr lang="en-US" dirty="0">
                <a:latin typeface="Söhne"/>
              </a:rPr>
              <a:t>a technique used in machine learning to find the best combination of </a:t>
            </a:r>
            <a:r>
              <a:rPr lang="en-US" dirty="0" err="1">
                <a:latin typeface="Söhne"/>
              </a:rPr>
              <a:t>hyperparameter</a:t>
            </a:r>
            <a:r>
              <a:rPr lang="en-US" dirty="0">
                <a:latin typeface="Söhne"/>
              </a:rPr>
              <a:t> values for a given model. </a:t>
            </a:r>
            <a:r>
              <a:rPr lang="en-US" dirty="0" smtClean="0">
                <a:latin typeface="Söhne"/>
              </a:rPr>
              <a:t>In </a:t>
            </a:r>
            <a:r>
              <a:rPr lang="en-US" dirty="0">
                <a:latin typeface="Söhne"/>
              </a:rPr>
              <a:t>our project we used </a:t>
            </a:r>
            <a:r>
              <a:rPr lang="en-US" b="1" dirty="0" err="1">
                <a:latin typeface="Söhne"/>
              </a:rPr>
              <a:t>RandomizedSearchCV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5163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37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39501" y="185158"/>
            <a:ext cx="11414066" cy="818684"/>
            <a:chOff x="644082" y="388710"/>
            <a:chExt cx="11792756" cy="81868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644082" y="459497"/>
              <a:ext cx="9910620" cy="747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Select Model &amp; Evaluation 1 </a:t>
              </a:r>
              <a:endParaRPr lang="en-US" altLang="en-US" sz="3600" dirty="0" smtClean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  <a:p>
              <a:endParaRPr lang="en-US" altLang="en-US" sz="1800" dirty="0"/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0" y="1003842"/>
            <a:ext cx="12052924" cy="54421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539501" y="1091948"/>
          <a:ext cx="11273053" cy="4500212"/>
        </p:xfrm>
        <a:graphic>
          <a:graphicData uri="http://schemas.openxmlformats.org/drawingml/2006/table">
            <a:tbl>
              <a:tblPr/>
              <a:tblGrid>
                <a:gridCol w="4351729">
                  <a:extLst>
                    <a:ext uri="{9D8B030D-6E8A-4147-A177-3AD203B41FA5}">
                      <a16:colId xmlns:a16="http://schemas.microsoft.com/office/drawing/2014/main" val="4271913582"/>
                    </a:ext>
                  </a:extLst>
                </a:gridCol>
                <a:gridCol w="3035329">
                  <a:extLst>
                    <a:ext uri="{9D8B030D-6E8A-4147-A177-3AD203B41FA5}">
                      <a16:colId xmlns:a16="http://schemas.microsoft.com/office/drawing/2014/main" val="1577762898"/>
                    </a:ext>
                  </a:extLst>
                </a:gridCol>
                <a:gridCol w="3885995">
                  <a:extLst>
                    <a:ext uri="{9D8B030D-6E8A-4147-A177-3AD203B41FA5}">
                      <a16:colId xmlns:a16="http://schemas.microsoft.com/office/drawing/2014/main" val="4086660734"/>
                    </a:ext>
                  </a:extLst>
                </a:gridCol>
              </a:tblGrid>
              <a:tr h="655616"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2000" b="1" dirty="0" smtClean="0">
                          <a:effectLst/>
                        </a:rPr>
                        <a:t>ML Model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dirty="0" smtClean="0">
                          <a:effectLst/>
                        </a:rPr>
                        <a:t>Accuracy </a:t>
                      </a:r>
                      <a:r>
                        <a:rPr lang="en-US" sz="2000" b="1" baseline="0" dirty="0" smtClean="0">
                          <a:effectLst/>
                        </a:rPr>
                        <a:t>before any normalization or PCA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</a:rPr>
                        <a:t>Accuracy after</a:t>
                      </a:r>
                      <a:r>
                        <a:rPr lang="en-US" sz="2000" b="1" baseline="0" dirty="0" smtClean="0">
                          <a:effectLst/>
                        </a:rPr>
                        <a:t> normalization and PCA</a:t>
                      </a:r>
                      <a:endParaRPr lang="en-US" sz="2000" b="1" dirty="0" smtClean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79105"/>
                  </a:ext>
                </a:extLst>
              </a:tr>
              <a:tr h="352147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 smtClean="0">
                          <a:effectLst/>
                        </a:rPr>
                        <a:t>Perceptron 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77.36%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70.84%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027136"/>
                  </a:ext>
                </a:extLst>
              </a:tr>
              <a:tr h="352147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 smtClean="0">
                          <a:effectLst/>
                        </a:rPr>
                        <a:t>Logistic Regression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effectLst/>
                        </a:rPr>
                        <a:t>81.05%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effectLst/>
                        </a:rPr>
                        <a:t>87.22%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236244"/>
                  </a:ext>
                </a:extLst>
              </a:tr>
              <a:tr h="352147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 smtClean="0">
                          <a:effectLst/>
                        </a:rPr>
                        <a:t>Random Forest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79.49%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91.13%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601752"/>
                  </a:ext>
                </a:extLst>
              </a:tr>
              <a:tr h="352147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 smtClean="0">
                          <a:effectLst/>
                        </a:rPr>
                        <a:t>CART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74.02%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87.8%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03071"/>
                  </a:ext>
                </a:extLst>
              </a:tr>
              <a:tr h="352147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 smtClean="0">
                          <a:effectLst/>
                        </a:rPr>
                        <a:t>XGBOOT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80.70%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90.13%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476871"/>
                  </a:ext>
                </a:extLst>
              </a:tr>
              <a:tr h="352147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 smtClean="0">
                          <a:effectLst/>
                        </a:rPr>
                        <a:t>NN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76.93%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88.43%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55549"/>
                  </a:ext>
                </a:extLst>
              </a:tr>
              <a:tr h="352147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 smtClean="0">
                          <a:effectLst/>
                        </a:rPr>
                        <a:t>KNN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68.20%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81.05%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378181"/>
                  </a:ext>
                </a:extLst>
              </a:tr>
              <a:tr h="352147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 smtClean="0">
                          <a:effectLst/>
                        </a:rPr>
                        <a:t>Naïve base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77.71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89.9%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548137"/>
                  </a:ext>
                </a:extLst>
              </a:tr>
              <a:tr h="352147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 smtClean="0">
                          <a:effectLst/>
                        </a:rPr>
                        <a:t>SVM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77.36%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70.84%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260552"/>
                  </a:ext>
                </a:extLst>
              </a:tr>
              <a:tr h="655616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 smtClean="0">
                          <a:effectLst/>
                        </a:rPr>
                        <a:t>Best hyper parameters for random forest by using</a:t>
                      </a:r>
                      <a:r>
                        <a:rPr lang="en-US" sz="2000" b="1" baseline="0" dirty="0" smtClean="0">
                          <a:effectLst/>
                        </a:rPr>
                        <a:t> grid search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ase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': 300, '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min_samples_split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': 2, '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min_samples_leaf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': 1, '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max_features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': '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sqrt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': 30, 'bootstrap': False</a:t>
                      </a:r>
                      <a:endParaRPr lang="en-US" sz="180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44701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b="16582"/>
          <a:stretch/>
        </p:blipFill>
        <p:spPr>
          <a:xfrm>
            <a:off x="111759" y="6444456"/>
            <a:ext cx="10658679" cy="360204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539501" y="5668433"/>
          <a:ext cx="11273053" cy="658492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4349740">
                  <a:extLst>
                    <a:ext uri="{9D8B030D-6E8A-4147-A177-3AD203B41FA5}">
                      <a16:colId xmlns:a16="http://schemas.microsoft.com/office/drawing/2014/main" val="2283713194"/>
                    </a:ext>
                  </a:extLst>
                </a:gridCol>
                <a:gridCol w="6923313">
                  <a:extLst>
                    <a:ext uri="{9D8B030D-6E8A-4147-A177-3AD203B41FA5}">
                      <a16:colId xmlns:a16="http://schemas.microsoft.com/office/drawing/2014/main" val="1093507785"/>
                    </a:ext>
                  </a:extLst>
                </a:gridCol>
              </a:tblGrid>
              <a:tr h="648947"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2000" b="1" dirty="0" smtClean="0">
                          <a:effectLst/>
                        </a:rPr>
                        <a:t>NN in Deep learning by using </a:t>
                      </a:r>
                      <a:r>
                        <a:rPr lang="en-US" sz="2000" b="1" dirty="0" err="1" smtClean="0">
                          <a:effectLst/>
                        </a:rPr>
                        <a:t>Relu</a:t>
                      </a:r>
                      <a:r>
                        <a:rPr lang="en-US" sz="2000" b="1" dirty="0" smtClean="0">
                          <a:effectLst/>
                        </a:rPr>
                        <a:t> and sigmoid</a:t>
                      </a:r>
                      <a:r>
                        <a:rPr lang="en-US" sz="2000" b="1" baseline="0" dirty="0" smtClean="0">
                          <a:effectLst/>
                        </a:rPr>
                        <a:t> functions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dirty="0" smtClean="0">
                          <a:effectLst/>
                        </a:rPr>
                        <a:t>92.3%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851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6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38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37053" y="185158"/>
            <a:ext cx="11016514" cy="818684"/>
            <a:chOff x="1054821" y="388710"/>
            <a:chExt cx="11382017" cy="81868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1054821" y="459497"/>
              <a:ext cx="9089154" cy="747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Desktop app before PCA</a:t>
              </a:r>
            </a:p>
            <a:p>
              <a:endParaRPr lang="en-US" altLang="en-US" sz="1800" dirty="0"/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280" y="1017693"/>
            <a:ext cx="12052924" cy="54421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443" b="-1"/>
          <a:stretch/>
        </p:blipFill>
        <p:spPr>
          <a:xfrm>
            <a:off x="6615404" y="1135034"/>
            <a:ext cx="4362659" cy="5221316"/>
          </a:xfrm>
          <a:prstGeom prst="rect">
            <a:avLst/>
          </a:prstGeom>
        </p:spPr>
      </p:pic>
      <p:pic>
        <p:nvPicPr>
          <p:cNvPr id="5122" name="Picture 2" descr="Look and Feel Customization on Python Tkinter - IoTED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077" y="4754933"/>
            <a:ext cx="1277584" cy="1564372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b="16582"/>
          <a:stretch/>
        </p:blipFill>
        <p:spPr>
          <a:xfrm>
            <a:off x="81280" y="6496885"/>
            <a:ext cx="10658679" cy="300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3209" y="1843800"/>
            <a:ext cx="4890267" cy="36933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Söhne"/>
              </a:rPr>
              <a:t>The </a:t>
            </a:r>
            <a:r>
              <a:rPr lang="en-US" dirty="0">
                <a:latin typeface="Söhne"/>
              </a:rPr>
              <a:t>Churn Prediction App is designed to help users predict whether a customer will </a:t>
            </a:r>
            <a:r>
              <a:rPr lang="en-US" dirty="0" smtClean="0">
                <a:latin typeface="Söhne"/>
              </a:rPr>
              <a:t>churn.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Söhne"/>
              </a:rPr>
              <a:t>It based </a:t>
            </a:r>
            <a:r>
              <a:rPr lang="en-US" dirty="0">
                <a:latin typeface="Söhne"/>
              </a:rPr>
              <a:t>on various input </a:t>
            </a:r>
            <a:r>
              <a:rPr lang="en-US" dirty="0" smtClean="0">
                <a:latin typeface="Söhne"/>
              </a:rPr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Söhne"/>
              </a:rPr>
              <a:t>It </a:t>
            </a:r>
            <a:r>
              <a:rPr lang="en-US" dirty="0">
                <a:latin typeface="Söhne"/>
              </a:rPr>
              <a:t>serves as a user-friendly interface for running predictions using a pre-trained machine learning model</a:t>
            </a:r>
            <a:r>
              <a:rPr lang="en-US" dirty="0" smtClean="0">
                <a:latin typeface="Söhne"/>
              </a:rPr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52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39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2784" y="185158"/>
            <a:ext cx="11580783" cy="818684"/>
            <a:chOff x="471835" y="388710"/>
            <a:chExt cx="11965003" cy="81868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471835" y="459497"/>
              <a:ext cx="10255106" cy="747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Business 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Recommendations II</a:t>
              </a:r>
              <a:endParaRPr lang="en-US" sz="3600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  <a:p>
              <a:endParaRPr lang="en-US" altLang="en-US" sz="1800" dirty="0"/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280" y="1017693"/>
            <a:ext cx="12052924" cy="5338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1475524" y="1142909"/>
          <a:ext cx="9264435" cy="4870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/>
          <a:srcRect b="16582"/>
          <a:stretch/>
        </p:blipFill>
        <p:spPr>
          <a:xfrm>
            <a:off x="81279" y="6370201"/>
            <a:ext cx="10658679" cy="43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2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570480" y="224906"/>
            <a:ext cx="8783320" cy="830999"/>
            <a:chOff x="2508799" y="417946"/>
            <a:chExt cx="9074728" cy="830999"/>
          </a:xfrm>
        </p:grpSpPr>
        <p:sp>
          <p:nvSpPr>
            <p:cNvPr id="16" name="Rectangle 1"/>
            <p:cNvSpPr txBox="1">
              <a:spLocks noChangeArrowheads="1"/>
            </p:cNvSpPr>
            <p:nvPr/>
          </p:nvSpPr>
          <p:spPr bwMode="auto">
            <a:xfrm>
              <a:off x="2508799" y="417948"/>
              <a:ext cx="6181179" cy="8309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Structuring 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7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4778" y="417946"/>
              <a:ext cx="1388749" cy="62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/>
          <p:cNvSpPr/>
          <p:nvPr/>
        </p:nvSpPr>
        <p:spPr>
          <a:xfrm>
            <a:off x="81280" y="845157"/>
            <a:ext cx="12052924" cy="55650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grpSp>
        <p:nvGrpSpPr>
          <p:cNvPr id="54" name="Group 53"/>
          <p:cNvGrpSpPr/>
          <p:nvPr/>
        </p:nvGrpSpPr>
        <p:grpSpPr>
          <a:xfrm>
            <a:off x="624002" y="1626587"/>
            <a:ext cx="988984" cy="4729763"/>
            <a:chOff x="795155" y="2682239"/>
            <a:chExt cx="988984" cy="2367281"/>
          </a:xfrm>
          <a:solidFill>
            <a:srgbClr val="8FAADC"/>
          </a:solidFill>
        </p:grpSpPr>
        <p:sp>
          <p:nvSpPr>
            <p:cNvPr id="19" name="Rectangle 18"/>
            <p:cNvSpPr/>
            <p:nvPr/>
          </p:nvSpPr>
          <p:spPr>
            <a:xfrm>
              <a:off x="795155" y="2682239"/>
              <a:ext cx="975360" cy="236728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23749" y="3691721"/>
              <a:ext cx="9603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1. Raw </a:t>
              </a:r>
            </a:p>
            <a:p>
              <a:pPr algn="ctr"/>
              <a:r>
                <a:rPr lang="en-US" b="1" dirty="0" smtClean="0"/>
                <a:t>Data</a:t>
              </a:r>
              <a:endParaRPr lang="en-US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22484" y="1088622"/>
            <a:ext cx="2018342" cy="1809892"/>
            <a:chOff x="2570479" y="2207347"/>
            <a:chExt cx="1670249" cy="1490035"/>
          </a:xfrm>
        </p:grpSpPr>
        <p:sp>
          <p:nvSpPr>
            <p:cNvPr id="24" name="Rectangle 23"/>
            <p:cNvSpPr/>
            <p:nvPr/>
          </p:nvSpPr>
          <p:spPr>
            <a:xfrm>
              <a:off x="2570479" y="2207347"/>
              <a:ext cx="1670249" cy="149003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4" descr="pandas (software) - Wikipedi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8530" y="2517561"/>
              <a:ext cx="1293297" cy="559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Python - Wikiversity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1460" y="3094682"/>
              <a:ext cx="501239" cy="501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add NumPy logo · Issue #428 · gilbarbara/logos · GitHub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4266" y="2959006"/>
              <a:ext cx="697999" cy="69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/>
          <p:cNvGrpSpPr/>
          <p:nvPr/>
        </p:nvGrpSpPr>
        <p:grpSpPr>
          <a:xfrm>
            <a:off x="1907406" y="3546377"/>
            <a:ext cx="3828321" cy="1722845"/>
            <a:chOff x="4693335" y="1964729"/>
            <a:chExt cx="3738660" cy="1060908"/>
          </a:xfrm>
        </p:grpSpPr>
        <p:sp>
          <p:nvSpPr>
            <p:cNvPr id="47" name="Rectangle 46"/>
            <p:cNvSpPr/>
            <p:nvPr/>
          </p:nvSpPr>
          <p:spPr>
            <a:xfrm>
              <a:off x="4736881" y="1976045"/>
              <a:ext cx="3695114" cy="10495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709382" y="1964729"/>
              <a:ext cx="3421051" cy="287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3. Exploratory </a:t>
              </a:r>
              <a:r>
                <a:rPr lang="en-US" b="1" dirty="0"/>
                <a:t>Data Analysis (EDA)</a:t>
              </a:r>
              <a:endParaRPr lang="en-US" sz="20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693335" y="2218821"/>
              <a:ext cx="3691698" cy="72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It is done by Hypothesis </a:t>
              </a:r>
              <a:r>
                <a:rPr lang="en-US" dirty="0"/>
                <a:t>test, Categorical data, Numerical data, distribution of </a:t>
              </a:r>
              <a:r>
                <a:rPr lang="en-US" dirty="0" smtClean="0"/>
                <a:t>data, identify </a:t>
              </a:r>
              <a:r>
                <a:rPr lang="en-US" dirty="0"/>
                <a:t>patterns, correlations, and trends.</a:t>
              </a:r>
            </a:p>
          </p:txBody>
        </p:sp>
      </p:grpSp>
      <p:sp>
        <p:nvSpPr>
          <p:cNvPr id="62" name="Rectangle 61"/>
          <p:cNvSpPr/>
          <p:nvPr/>
        </p:nvSpPr>
        <p:spPr>
          <a:xfrm>
            <a:off x="1988403" y="5891787"/>
            <a:ext cx="3695114" cy="3867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4. Data Visualization </a:t>
            </a:r>
            <a:r>
              <a:rPr lang="en-US" b="1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041798" y="5097333"/>
            <a:ext cx="3783731" cy="3867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5</a:t>
            </a:r>
            <a:r>
              <a:rPr lang="en-US" b="1" dirty="0" smtClean="0">
                <a:solidFill>
                  <a:schemeClr val="tx1"/>
                </a:solidFill>
              </a:rPr>
              <a:t>. Feature Engineering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1" name="Right Arrow 80"/>
          <p:cNvSpPr/>
          <p:nvPr/>
        </p:nvSpPr>
        <p:spPr>
          <a:xfrm rot="5400000">
            <a:off x="3528250" y="5572988"/>
            <a:ext cx="313950" cy="21325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/>
          <p:cNvSpPr/>
          <p:nvPr/>
        </p:nvSpPr>
        <p:spPr>
          <a:xfrm rot="5400000">
            <a:off x="3574856" y="3122016"/>
            <a:ext cx="313950" cy="208257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/>
          <p:cNvSpPr/>
          <p:nvPr/>
        </p:nvSpPr>
        <p:spPr>
          <a:xfrm rot="16200000">
            <a:off x="7792912" y="3286938"/>
            <a:ext cx="313950" cy="208257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 rot="16200000">
            <a:off x="7792911" y="4627308"/>
            <a:ext cx="313950" cy="208257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3" name="Bent-Up Arrow 4102"/>
          <p:cNvSpPr/>
          <p:nvPr/>
        </p:nvSpPr>
        <p:spPr>
          <a:xfrm>
            <a:off x="6102329" y="5868360"/>
            <a:ext cx="1985031" cy="430840"/>
          </a:xfrm>
          <a:prstGeom prst="bent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041798" y="1363847"/>
            <a:ext cx="3695114" cy="3867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8. Churn  </a:t>
            </a:r>
            <a:r>
              <a:rPr lang="en-US" b="1" dirty="0">
                <a:solidFill>
                  <a:schemeClr val="tx1"/>
                </a:solidFill>
              </a:rPr>
              <a:t>Prediction Results</a:t>
            </a:r>
          </a:p>
        </p:txBody>
      </p:sp>
      <p:sp>
        <p:nvSpPr>
          <p:cNvPr id="96" name="Right Arrow 95"/>
          <p:cNvSpPr/>
          <p:nvPr/>
        </p:nvSpPr>
        <p:spPr>
          <a:xfrm rot="16200000">
            <a:off x="7792912" y="1996532"/>
            <a:ext cx="313950" cy="208257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Bent-Up Arrow 96"/>
          <p:cNvSpPr/>
          <p:nvPr/>
        </p:nvSpPr>
        <p:spPr>
          <a:xfrm flipV="1">
            <a:off x="10009647" y="1475506"/>
            <a:ext cx="1092998" cy="427145"/>
          </a:xfrm>
          <a:prstGeom prst="bent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9925350" y="2176045"/>
            <a:ext cx="1950346" cy="8486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9. Business </a:t>
            </a:r>
            <a:r>
              <a:rPr lang="en-US" b="1" dirty="0">
                <a:solidFill>
                  <a:schemeClr val="tx1"/>
                </a:solidFill>
              </a:rPr>
              <a:t>Recommendations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046446" y="2644812"/>
            <a:ext cx="3695114" cy="386726"/>
            <a:chOff x="6008452" y="3902455"/>
            <a:chExt cx="3695114" cy="386726"/>
          </a:xfrm>
        </p:grpSpPr>
        <p:sp>
          <p:nvSpPr>
            <p:cNvPr id="70" name="Rectangle 69"/>
            <p:cNvSpPr/>
            <p:nvPr/>
          </p:nvSpPr>
          <p:spPr>
            <a:xfrm>
              <a:off x="6008452" y="3902455"/>
              <a:ext cx="3695114" cy="38672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1"/>
                  </a:solidFill>
                </a:rPr>
                <a:t>7</a:t>
              </a:r>
              <a:r>
                <a:rPr lang="en-US" b="1" dirty="0" smtClean="0">
                  <a:solidFill>
                    <a:schemeClr val="tx1"/>
                  </a:solidFill>
                </a:rPr>
                <a:t>. Modeling</a:t>
              </a:r>
              <a:r>
                <a:rPr lang="en-US" b="1" dirty="0">
                  <a:solidFill>
                    <a:schemeClr val="tx1"/>
                  </a:solidFill>
                </a:rPr>
                <a:t>, Model Evaluation</a:t>
              </a:r>
            </a:p>
          </p:txBody>
        </p:sp>
        <p:pic>
          <p:nvPicPr>
            <p:cNvPr id="100" name="Picture 6" descr="scikit-learn - Wikipedia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7579" y="3934082"/>
              <a:ext cx="438740" cy="290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5998200" y="3948960"/>
            <a:ext cx="3695114" cy="386726"/>
            <a:chOff x="6008452" y="2561091"/>
            <a:chExt cx="3695114" cy="386726"/>
          </a:xfrm>
        </p:grpSpPr>
        <p:sp>
          <p:nvSpPr>
            <p:cNvPr id="73" name="Rectangle 72"/>
            <p:cNvSpPr/>
            <p:nvPr/>
          </p:nvSpPr>
          <p:spPr>
            <a:xfrm>
              <a:off x="6008452" y="2561091"/>
              <a:ext cx="3695114" cy="38672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1"/>
                  </a:solidFill>
                </a:rPr>
                <a:t>6</a:t>
              </a:r>
              <a:r>
                <a:rPr lang="en-US" b="1" dirty="0" smtClean="0">
                  <a:solidFill>
                    <a:schemeClr val="tx1"/>
                  </a:solidFill>
                </a:rPr>
                <a:t>. Feature Importance Analysis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01" name="Picture 6" descr="scikit-learn - Wikipedia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7579" y="2593864"/>
              <a:ext cx="438740" cy="290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" name="Rectangle 101"/>
          <p:cNvSpPr/>
          <p:nvPr/>
        </p:nvSpPr>
        <p:spPr>
          <a:xfrm>
            <a:off x="9973597" y="3898052"/>
            <a:ext cx="1902098" cy="11938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10. Data Visualization </a:t>
            </a:r>
            <a:r>
              <a:rPr lang="en-US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II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3" name="Right Arrow 102"/>
          <p:cNvSpPr/>
          <p:nvPr/>
        </p:nvSpPr>
        <p:spPr>
          <a:xfrm rot="5400000" flipV="1">
            <a:off x="10847677" y="3337035"/>
            <a:ext cx="313950" cy="208257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>
            <a:off x="1988905" y="2294796"/>
            <a:ext cx="313950" cy="208257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6" descr="scikit-learn - Wikipedi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309" y="1423836"/>
            <a:ext cx="438740" cy="29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AutoShape 10" descr="matplotlib.pyplot — Matplotlib 3.1.2 docum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9" name="Picture 4108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9368" y1="37273" x2="13508" y2="37273"/>
                        <a14:foregroundMark x1="25926" y1="33636" x2="28105" y2="47273"/>
                        <a14:foregroundMark x1="33987" y1="29091" x2="34423" y2="58182"/>
                        <a14:foregroundMark x1="42048" y1="38182" x2="41394" y2="71818"/>
                        <a14:foregroundMark x1="77124" y1="30909" x2="76471" y2="49091"/>
                        <a14:foregroundMark x1="82135" y1="45455" x2="81699" y2="58182"/>
                        <a14:foregroundMark x1="82135" y1="22727" x2="82135" y2="22727"/>
                        <a14:foregroundMark x1="87146" y1="25455" x2="87146" y2="47273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3115" y="5911486"/>
            <a:ext cx="988709" cy="38771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9368" y1="37273" x2="13508" y2="37273"/>
                        <a14:foregroundMark x1="25926" y1="33636" x2="28105" y2="47273"/>
                        <a14:foregroundMark x1="33987" y1="29091" x2="34423" y2="58182"/>
                        <a14:foregroundMark x1="42048" y1="38182" x2="41394" y2="71818"/>
                        <a14:foregroundMark x1="77124" y1="30909" x2="76471" y2="49091"/>
                        <a14:foregroundMark x1="82135" y1="45455" x2="81699" y2="58182"/>
                        <a14:foregroundMark x1="82135" y1="22727" x2="82135" y2="22727"/>
                        <a14:foregroundMark x1="87146" y1="25455" x2="87146" y2="47273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4247" y="4725795"/>
            <a:ext cx="988709" cy="387714"/>
          </a:xfrm>
          <a:prstGeom prst="rect">
            <a:avLst/>
          </a:prstGeom>
        </p:spPr>
      </p:pic>
      <p:pic>
        <p:nvPicPr>
          <p:cNvPr id="4112" name="Picture 16" descr="334 Csv File Icons - Free in SVG, PNG, ICO - IconScout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14" y="4289181"/>
            <a:ext cx="725563" cy="7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2641970" y="1089511"/>
            <a:ext cx="208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2. Cleaning Data</a:t>
            </a:r>
            <a:endParaRPr lang="en-US" b="1" dirty="0"/>
          </a:p>
        </p:txBody>
      </p:sp>
      <p:pic>
        <p:nvPicPr>
          <p:cNvPr id="52" name="Picture 6" descr="scikit-learn - Wikipedi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453" y="5128385"/>
            <a:ext cx="438740" cy="29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20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189107" y="224906"/>
            <a:ext cx="9164693" cy="830999"/>
            <a:chOff x="2114773" y="417946"/>
            <a:chExt cx="9468754" cy="830999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2114773" y="417948"/>
              <a:ext cx="6969233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Cleaning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Data 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2200" y="417946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137160" y="1017693"/>
            <a:ext cx="11997044" cy="5703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1026" name="Picture 2" descr="Data cleaning Generic color lineal-color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646" y="2944550"/>
            <a:ext cx="1850066" cy="185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610600" y="6282682"/>
            <a:ext cx="476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Its done by pandas and </a:t>
            </a:r>
            <a:r>
              <a:rPr lang="en-US" b="1" u="sng" dirty="0" err="1" smtClean="0"/>
              <a:t>numpy</a:t>
            </a:r>
            <a:r>
              <a:rPr lang="en-US" b="1" u="sng" dirty="0" smtClean="0"/>
              <a:t> libs</a:t>
            </a:r>
            <a:endParaRPr lang="en-US" b="1" u="sng" dirty="0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948823713"/>
              </p:ext>
            </p:extLst>
          </p:nvPr>
        </p:nvGraphicFramePr>
        <p:xfrm>
          <a:off x="1524287" y="1113413"/>
          <a:ext cx="8568785" cy="5538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13833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83" y="1055905"/>
            <a:ext cx="10926501" cy="530044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522260" y="224906"/>
            <a:ext cx="9831540" cy="830999"/>
            <a:chOff x="1425799" y="417946"/>
            <a:chExt cx="10157728" cy="830999"/>
          </a:xfrm>
        </p:grpSpPr>
        <p:sp>
          <p:nvSpPr>
            <p:cNvPr id="7" name="Rectangle 1"/>
            <p:cNvSpPr txBox="1">
              <a:spLocks noChangeArrowheads="1"/>
            </p:cNvSpPr>
            <p:nvPr/>
          </p:nvSpPr>
          <p:spPr bwMode="auto">
            <a:xfrm>
              <a:off x="1425799" y="417948"/>
              <a:ext cx="8347182" cy="8309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Data before cleaning 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8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2200" y="417946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528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16540" y="2"/>
            <a:ext cx="11817663" cy="830997"/>
            <a:chOff x="635011" y="417948"/>
            <a:chExt cx="10865320" cy="830997"/>
          </a:xfrm>
        </p:grpSpPr>
        <p:sp>
          <p:nvSpPr>
            <p:cNvPr id="7" name="Rectangle 1"/>
            <p:cNvSpPr txBox="1">
              <a:spLocks noChangeArrowheads="1"/>
            </p:cNvSpPr>
            <p:nvPr/>
          </p:nvSpPr>
          <p:spPr bwMode="auto">
            <a:xfrm>
              <a:off x="635011" y="417948"/>
              <a:ext cx="9751629" cy="8309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Data Description &amp; Datatypes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8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5417" y="451443"/>
              <a:ext cx="1374914" cy="614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81280" y="715194"/>
            <a:ext cx="12052924" cy="57695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988917"/>
              </p:ext>
            </p:extLst>
          </p:nvPr>
        </p:nvGraphicFramePr>
        <p:xfrm>
          <a:off x="419878" y="830999"/>
          <a:ext cx="11411339" cy="5487571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600982">
                  <a:extLst>
                    <a:ext uri="{9D8B030D-6E8A-4147-A177-3AD203B41FA5}">
                      <a16:colId xmlns:a16="http://schemas.microsoft.com/office/drawing/2014/main" val="3358448221"/>
                    </a:ext>
                  </a:extLst>
                </a:gridCol>
                <a:gridCol w="8417594">
                  <a:extLst>
                    <a:ext uri="{9D8B030D-6E8A-4147-A177-3AD203B41FA5}">
                      <a16:colId xmlns:a16="http://schemas.microsoft.com/office/drawing/2014/main" val="777679434"/>
                    </a:ext>
                  </a:extLst>
                </a:gridCol>
                <a:gridCol w="1392763">
                  <a:extLst>
                    <a:ext uri="{9D8B030D-6E8A-4147-A177-3AD203B41FA5}">
                      <a16:colId xmlns:a16="http://schemas.microsoft.com/office/drawing/2014/main" val="3337591997"/>
                    </a:ext>
                  </a:extLst>
                </a:gridCol>
              </a:tblGrid>
              <a:tr h="2766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 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" marR="1171" marT="117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60960" marR="60960" marT="30480" marB="304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Data Type</a:t>
                      </a:r>
                    </a:p>
                  </a:txBody>
                  <a:tcPr marL="60960" marR="60960" marT="30480" marB="304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385986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customerID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Customer ID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769431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gender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is a male or a female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897762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SeniorCitizen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is a senior citizen or not (1, 0)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numeric</a:t>
                      </a:r>
                      <a:r>
                        <a:rPr lang="en-US" sz="15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5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344372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Partner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a partner or not (Yes, No)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240652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Dependents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dependents or not (Yes, No)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298593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tenure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Number of months the customer has stayed with the company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numeric</a:t>
                      </a:r>
                      <a:r>
                        <a:rPr lang="en-US" sz="15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5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803326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PhoneService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a phone service or not (Yes, No)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240648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MultipleLines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multiple lines or not (Yes, No, No phone service)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727431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InternetService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Customer’s internet service provider (DSL, Fiber optic, No)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454666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OnlineSecurity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online security or not (Yes, No, No internet service)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981847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OnlineBackup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online backup or not (Yes, No, No internet service)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677690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DeviceProtection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device protection or not (Yes, No, No internet service)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89281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TechSupport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tech support or not (Yes, No, No internet service)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931451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StreamingTV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streaming TV or not (Yes, No, No internet service)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448000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StreamingMovies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streaming movies or not (Yes, No, No internet service)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835629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Contract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The contract term of the customer (</a:t>
                      </a:r>
                      <a:r>
                        <a:rPr lang="en-US" sz="1500" b="0" u="none" strike="noStrike" dirty="0" smtClean="0">
                          <a:effectLst/>
                          <a:latin typeface="+mj-lt"/>
                        </a:rPr>
                        <a:t>Month to Month, One</a:t>
                      </a:r>
                      <a:r>
                        <a:rPr lang="en-US" sz="1500" b="0" u="none" strike="noStrike" baseline="0" dirty="0" smtClean="0">
                          <a:effectLst/>
                          <a:latin typeface="+mj-lt"/>
                        </a:rPr>
                        <a:t> Year, Two Years)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22050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PaperlessBilling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paperless billing or not (Yes, No)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99877"/>
                  </a:ext>
                </a:extLst>
              </a:tr>
              <a:tr h="439017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PaymentMethod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The customer’s payment method (Electronic check, Mailed check, Bank transfer (automatic), Credit card (automatic))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  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662453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MonthlyCharges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The amount charged to the customer monthly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 </a:t>
                      </a:r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numeric </a:t>
                      </a:r>
                      <a:r>
                        <a:rPr lang="en-US" sz="15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5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015066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TotalCharges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The total amount charged to the customer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object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823523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Churn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churned or not (Yes or No)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247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8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/>
          <p:cNvGrpSpPr/>
          <p:nvPr/>
        </p:nvGrpSpPr>
        <p:grpSpPr>
          <a:xfrm>
            <a:off x="139373" y="200702"/>
            <a:ext cx="11896220" cy="832535"/>
            <a:chOff x="145931" y="388710"/>
            <a:chExt cx="12290907" cy="832535"/>
          </a:xfrm>
        </p:grpSpPr>
        <p:sp>
          <p:nvSpPr>
            <p:cNvPr id="156" name="Rectangle 1"/>
            <p:cNvSpPr txBox="1">
              <a:spLocks noChangeArrowheads="1"/>
            </p:cNvSpPr>
            <p:nvPr/>
          </p:nvSpPr>
          <p:spPr bwMode="auto">
            <a:xfrm>
              <a:off x="145931" y="445648"/>
              <a:ext cx="10906916" cy="775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Exploratory Data Analysis (EDA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)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57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8" name="Rectangle 157"/>
          <p:cNvSpPr/>
          <p:nvPr/>
        </p:nvSpPr>
        <p:spPr>
          <a:xfrm>
            <a:off x="81280" y="1017693"/>
            <a:ext cx="12052924" cy="55417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graphicFrame>
        <p:nvGraphicFramePr>
          <p:cNvPr id="2084" name="Table 20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204295"/>
              </p:ext>
            </p:extLst>
          </p:nvPr>
        </p:nvGraphicFramePr>
        <p:xfrm>
          <a:off x="6364702" y="2433197"/>
          <a:ext cx="5346347" cy="1009656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311733">
                  <a:extLst>
                    <a:ext uri="{9D8B030D-6E8A-4147-A177-3AD203B41FA5}">
                      <a16:colId xmlns:a16="http://schemas.microsoft.com/office/drawing/2014/main" val="1053478985"/>
                    </a:ext>
                  </a:extLst>
                </a:gridCol>
                <a:gridCol w="2034614">
                  <a:extLst>
                    <a:ext uri="{9D8B030D-6E8A-4147-A177-3AD203B41FA5}">
                      <a16:colId xmlns:a16="http://schemas.microsoft.com/office/drawing/2014/main" val="2706087713"/>
                    </a:ext>
                  </a:extLst>
                </a:gridCol>
              </a:tblGrid>
              <a:tr h="256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SeniorCitizen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int64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3744514472"/>
                  </a:ext>
                </a:extLst>
              </a:tr>
              <a:tr h="13545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err="1" smtClean="0">
                          <a:effectLst/>
                        </a:rPr>
                        <a:t>TotalCharges</a:t>
                      </a:r>
                      <a:endParaRPr lang="en-US" sz="1600" b="0" i="0" u="none" strike="noStrike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smtClean="0">
                          <a:effectLst/>
                        </a:rPr>
                        <a:t>float64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2224879736"/>
                  </a:ext>
                </a:extLst>
              </a:tr>
              <a:tr h="135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Tenure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int64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1277461753"/>
                  </a:ext>
                </a:extLst>
              </a:tr>
              <a:tr h="253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MonthlyCharges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float64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1306811067"/>
                  </a:ext>
                </a:extLst>
              </a:tr>
            </a:tbl>
          </a:graphicData>
        </a:graphic>
      </p:graphicFrame>
      <p:graphicFrame>
        <p:nvGraphicFramePr>
          <p:cNvPr id="160" name="Table 1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863"/>
              </p:ext>
            </p:extLst>
          </p:nvPr>
        </p:nvGraphicFramePr>
        <p:xfrm>
          <a:off x="325794" y="2413110"/>
          <a:ext cx="4831336" cy="37960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342778">
                  <a:extLst>
                    <a:ext uri="{9D8B030D-6E8A-4147-A177-3AD203B41FA5}">
                      <a16:colId xmlns:a16="http://schemas.microsoft.com/office/drawing/2014/main" val="1053478985"/>
                    </a:ext>
                  </a:extLst>
                </a:gridCol>
                <a:gridCol w="2488558">
                  <a:extLst>
                    <a:ext uri="{9D8B030D-6E8A-4147-A177-3AD203B41FA5}">
                      <a16:colId xmlns:a16="http://schemas.microsoft.com/office/drawing/2014/main" val="2706087713"/>
                    </a:ext>
                  </a:extLst>
                </a:gridCol>
              </a:tblGrid>
              <a:tr h="135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Gender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object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494347689"/>
                  </a:ext>
                </a:extLst>
              </a:tr>
              <a:tr h="135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Partner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object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2573530324"/>
                  </a:ext>
                </a:extLst>
              </a:tr>
              <a:tr h="253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Dependents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object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1314924407"/>
                  </a:ext>
                </a:extLst>
              </a:tr>
              <a:tr h="253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PhoneService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object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1414888326"/>
                  </a:ext>
                </a:extLst>
              </a:tr>
              <a:tr h="253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MultipleLines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object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915108988"/>
                  </a:ext>
                </a:extLst>
              </a:tr>
              <a:tr h="253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InternetService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object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149797324"/>
                  </a:ext>
                </a:extLst>
              </a:tr>
              <a:tr h="253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OnlineSecurity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object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1342707581"/>
                  </a:ext>
                </a:extLst>
              </a:tr>
              <a:tr h="253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OnlineBackup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object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4138908878"/>
                  </a:ext>
                </a:extLst>
              </a:tr>
              <a:tr h="253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DeviceProtection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object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434181761"/>
                  </a:ext>
                </a:extLst>
              </a:tr>
              <a:tr h="253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TechSupport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object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3532622580"/>
                  </a:ext>
                </a:extLst>
              </a:tr>
              <a:tr h="253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StreamingTV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object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88940101"/>
                  </a:ext>
                </a:extLst>
              </a:tr>
              <a:tr h="253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StreamingMovies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object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3997405509"/>
                  </a:ext>
                </a:extLst>
              </a:tr>
              <a:tr h="135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Contract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object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4159661097"/>
                  </a:ext>
                </a:extLst>
              </a:tr>
              <a:tr h="253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PaperlessBilling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object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3566330790"/>
                  </a:ext>
                </a:extLst>
              </a:tr>
              <a:tr h="253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PaymentMethod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object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1004901374"/>
                  </a:ext>
                </a:extLst>
              </a:tr>
            </a:tbl>
          </a:graphicData>
        </a:graphic>
      </p:graphicFrame>
      <p:sp>
        <p:nvSpPr>
          <p:cNvPr id="161" name="TextBox 160"/>
          <p:cNvSpPr txBox="1"/>
          <p:nvPr/>
        </p:nvSpPr>
        <p:spPr>
          <a:xfrm>
            <a:off x="698666" y="1887822"/>
            <a:ext cx="3711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Categorical Data ( m = 10 ) </a:t>
            </a:r>
            <a:endParaRPr lang="en-US" sz="2000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7141581" y="1951445"/>
            <a:ext cx="342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Numerical Data ( m =  4 ) </a:t>
            </a:r>
            <a:endParaRPr lang="en-US" sz="2000" b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233196" y="1170190"/>
            <a:ext cx="6346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/>
              <a:t>The data has 7043 rows, with 14 features </a:t>
            </a:r>
            <a:endParaRPr lang="en-US" sz="2400" b="1" u="sng" dirty="0"/>
          </a:p>
        </p:txBody>
      </p:sp>
      <p:pic>
        <p:nvPicPr>
          <p:cNvPr id="2086" name="Picture 208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925" y="3713649"/>
            <a:ext cx="5429900" cy="25749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7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/>
          <p:cNvGrpSpPr/>
          <p:nvPr/>
        </p:nvGrpSpPr>
        <p:grpSpPr>
          <a:xfrm>
            <a:off x="81280" y="8341"/>
            <a:ext cx="11954313" cy="1274195"/>
            <a:chOff x="85911" y="196349"/>
            <a:chExt cx="12350927" cy="1274195"/>
          </a:xfrm>
        </p:grpSpPr>
        <p:sp>
          <p:nvSpPr>
            <p:cNvPr id="156" name="Rectangle 1"/>
            <p:cNvSpPr txBox="1">
              <a:spLocks noChangeArrowheads="1"/>
            </p:cNvSpPr>
            <p:nvPr/>
          </p:nvSpPr>
          <p:spPr bwMode="auto">
            <a:xfrm>
              <a:off x="85911" y="196349"/>
              <a:ext cx="11026957" cy="1274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Exploratory Data Analysis (EDA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)</a:t>
              </a:r>
            </a:p>
            <a:p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&amp; Hypothesis Test 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57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8" name="Rectangle 157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2050" name="Picture 2" descr="Hypothesis Testing Steps &amp; Examples - Data Analytic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54" y="1282536"/>
            <a:ext cx="11229975" cy="515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9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7763</TotalTime>
  <Words>2799</Words>
  <Application>Microsoft Office PowerPoint</Application>
  <PresentationFormat>Widescreen</PresentationFormat>
  <Paragraphs>644</Paragraphs>
  <Slides>39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Andalus</vt:lpstr>
      <vt:lpstr>Arial</vt:lpstr>
      <vt:lpstr>Calibri</vt:lpstr>
      <vt:lpstr>Calibri Light</vt:lpstr>
      <vt:lpstr>Cambria Math</vt:lpstr>
      <vt:lpstr>Inter</vt:lpstr>
      <vt:lpstr>Segoe UI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Churn Prediction using Logistic Regression</dc:title>
  <dc:creator>Orange</dc:creator>
  <cp:lastModifiedBy>Orange</cp:lastModifiedBy>
  <cp:revision>131</cp:revision>
  <dcterms:created xsi:type="dcterms:W3CDTF">2023-08-23T18:54:36Z</dcterms:created>
  <dcterms:modified xsi:type="dcterms:W3CDTF">2023-09-27T16:14:35Z</dcterms:modified>
</cp:coreProperties>
</file>